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83" r:id="rId3"/>
    <p:sldId id="263" r:id="rId4"/>
    <p:sldId id="266" r:id="rId5"/>
    <p:sldId id="269" r:id="rId6"/>
    <p:sldId id="271" r:id="rId7"/>
    <p:sldId id="267" r:id="rId8"/>
    <p:sldId id="274" r:id="rId9"/>
    <p:sldId id="290" r:id="rId10"/>
    <p:sldId id="278" r:id="rId11"/>
    <p:sldId id="285" r:id="rId12"/>
    <p:sldId id="280" r:id="rId13"/>
    <p:sldId id="260" r:id="rId14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913A"/>
    <a:srgbClr val="22314D"/>
    <a:srgbClr val="040F25"/>
    <a:srgbClr val="FCBF2A"/>
    <a:srgbClr val="FFC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 autoAdjust="0"/>
    <p:restoredTop sz="76918"/>
  </p:normalViewPr>
  <p:slideViewPr>
    <p:cSldViewPr snapToGrid="0">
      <p:cViewPr>
        <p:scale>
          <a:sx n="100" d="100"/>
          <a:sy n="100" d="100"/>
        </p:scale>
        <p:origin x="146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00" normalizeH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sz="18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冠德石油公众号粉丝会员（万人）</a:t>
            </a:r>
            <a:endParaRPr lang="zh-CN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c:rich>
      </c:tx>
      <c:layout>
        <c:manualLayout>
          <c:xMode val="edge"/>
          <c:yMode val="edge"/>
          <c:x val="0.251026994614263"/>
          <c:y val="0.06568894878376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00" normalizeH="0" baseline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0731816379779279"/>
          <c:y val="0.134912592270426"/>
          <c:w val="0.952431935314347"/>
          <c:h val="0.7736215915817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粉丝数量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4"/>
              </a:outerShdw>
            </a:effectLst>
          </c:spPr>
          <c:marker>
            <c:symbol val="none"/>
          </c:marker>
          <c:dLbls>
            <c:dLbl>
              <c:idx val="3"/>
              <c:layout>
                <c:manualLayout>
                  <c:x val="-0.0447295638319867"/>
                  <c:y val="0.06378741546283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97AE-4E2F-A1AD-98883936C200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2015年6</c:v>
                </c:pt>
                <c:pt idx="1">
                  <c:v>2015年12</c:v>
                </c:pt>
                <c:pt idx="2">
                  <c:v>2016年4</c:v>
                </c:pt>
                <c:pt idx="3">
                  <c:v>2016年11</c:v>
                </c:pt>
                <c:pt idx="4">
                  <c:v>2017年5</c:v>
                </c:pt>
                <c:pt idx="5">
                  <c:v>2017年6</c:v>
                </c:pt>
                <c:pt idx="6">
                  <c:v>2017年10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</c:v>
                </c:pt>
                <c:pt idx="1">
                  <c:v>10.0</c:v>
                </c:pt>
                <c:pt idx="2">
                  <c:v>20.0</c:v>
                </c:pt>
                <c:pt idx="3">
                  <c:v>50.0</c:v>
                </c:pt>
                <c:pt idx="4">
                  <c:v>90.0</c:v>
                </c:pt>
                <c:pt idx="5">
                  <c:v>100.0</c:v>
                </c:pt>
                <c:pt idx="6">
                  <c:v>147.0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97AE-4E2F-A1AD-98883936C2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2062574624"/>
        <c:axId val="-2082286512"/>
      </c:lineChart>
      <c:catAx>
        <c:axId val="-206257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82286512"/>
        <c:crosses val="autoZero"/>
        <c:auto val="1"/>
        <c:lblAlgn val="ctr"/>
        <c:lblOffset val="100"/>
        <c:noMultiLvlLbl val="0"/>
      </c:catAx>
      <c:valAx>
        <c:axId val="-20822865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06257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cap="all" spc="100" normalizeH="0" baseline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冠德石油支付渠道占比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（线上 </a:t>
            </a:r>
            <a:r>
              <a:rPr lang="en-US" altLang="zh-CN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Vs </a:t>
            </a:r>
            <a:r>
              <a:rPr lang="zh-CN" altLang="en-US" sz="1200" b="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线下）</a:t>
            </a:r>
            <a:endParaRPr lang="zh-CN" sz="1200" b="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c:rich>
      </c:tx>
      <c:layout>
        <c:manualLayout>
          <c:xMode val="edge"/>
          <c:yMode val="edge"/>
          <c:x val="0.128829525019017"/>
          <c:y val="0.04442642808052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cap="all" spc="100" normalizeH="0" baseline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324875485714432"/>
          <c:y val="0.207123262902093"/>
          <c:w val="0.929118075844124"/>
          <c:h val="0.5516364150802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线上支付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4">
                  <a:shade val="76000"/>
                </a:schemeClr>
              </a:outerShdw>
            </a:effectLst>
          </c:spPr>
          <c:marker>
            <c:symbol val="none"/>
          </c:marker>
          <c:dLbls>
            <c:dLbl>
              <c:idx val="3"/>
              <c:layout>
                <c:manualLayout>
                  <c:x val="-0.0447295638319867"/>
                  <c:y val="0.063787415462839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0C97-499B-B4BD-B6F17CC1730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B05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2016年9</c:v>
                </c:pt>
                <c:pt idx="1">
                  <c:v>2016年12</c:v>
                </c:pt>
                <c:pt idx="2">
                  <c:v>2017年3</c:v>
                </c:pt>
                <c:pt idx="3">
                  <c:v>2017年6</c:v>
                </c:pt>
                <c:pt idx="4">
                  <c:v>2017年9</c:v>
                </c:pt>
                <c:pt idx="5">
                  <c:v>2017年10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</c:v>
                </c:pt>
                <c:pt idx="1">
                  <c:v>0.21</c:v>
                </c:pt>
                <c:pt idx="2">
                  <c:v>0.37</c:v>
                </c:pt>
                <c:pt idx="3">
                  <c:v>0.43</c:v>
                </c:pt>
                <c:pt idx="4">
                  <c:v>0.53</c:v>
                </c:pt>
                <c:pt idx="5">
                  <c:v>0.53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C97-499B-B4BD-B6F17CC173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线下支付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4">
                  <a:tint val="77000"/>
                </a:schemeClr>
              </a:outerShdw>
            </a:effectLst>
          </c:spPr>
          <c:marker>
            <c:symbol val="none"/>
          </c:marker>
          <c:dLbls>
            <c:dLbl>
              <c:idx val="4"/>
              <c:spPr>
                <a:solidFill>
                  <a:srgbClr val="FFC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00B05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2016年9</c:v>
                </c:pt>
                <c:pt idx="1">
                  <c:v>2016年12</c:v>
                </c:pt>
                <c:pt idx="2">
                  <c:v>2017年3</c:v>
                </c:pt>
                <c:pt idx="3">
                  <c:v>2017年6</c:v>
                </c:pt>
                <c:pt idx="4">
                  <c:v>2017年9</c:v>
                </c:pt>
                <c:pt idx="5">
                  <c:v>2017年10</c:v>
                </c:pt>
              </c:strCache>
            </c:strRef>
          </c:cat>
          <c:val>
            <c:numRef>
              <c:f>Sheet1!$C$2:$C$7</c:f>
              <c:numCache>
                <c:formatCode>0%</c:formatCode>
                <c:ptCount val="6"/>
                <c:pt idx="0">
                  <c:v>1.0</c:v>
                </c:pt>
                <c:pt idx="1">
                  <c:v>0.79</c:v>
                </c:pt>
                <c:pt idx="2">
                  <c:v>0.73</c:v>
                </c:pt>
                <c:pt idx="3">
                  <c:v>0.57</c:v>
                </c:pt>
                <c:pt idx="4">
                  <c:v>0.47</c:v>
                </c:pt>
                <c:pt idx="5">
                  <c:v>0.47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0C97-499B-B4BD-B6F17CC1730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2066196176"/>
        <c:axId val="-2061312544"/>
      </c:lineChart>
      <c:catAx>
        <c:axId val="-2066196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61312544"/>
        <c:crosses val="autoZero"/>
        <c:auto val="1"/>
        <c:lblAlgn val="ctr"/>
        <c:lblOffset val="100"/>
        <c:noMultiLvlLbl val="0"/>
      </c:catAx>
      <c:valAx>
        <c:axId val="-206131254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2066196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4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33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33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17-1937-9641-AD08-3D82D65EE5E6}" type="datetimeFigureOut">
              <a:rPr kumimoji="1" lang="zh-CN" altLang="en-US" smtClean="0"/>
              <a:t>2017/12/9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EE05-ACFD-0245-98D8-6B71719D5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冠德十年以来致力通过科技提升油站经营，在搭建自有知识产权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平台同时，非常注重借助微信能力为客户提供更好服务，逐步从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开始的单一的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公众号到发展到微信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各项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能力综合接入。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5744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和微信团队共同协作下，历经半年，不断进行迭代优化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目前基本上达到预期目标。在加油过程中，客户可以实时查看动态，加油完成后自动扣费和开具电发票。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8293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冠德成立有专门数据团队，在油站日常经营和营销决策中起非常重要作用，我们将聚合微信、腾讯云各大的大数据服务，深挖数据潜力，让智慧油站更加智慧，更好服务于客户。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345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冠德方兴达加油站是冠德和微信共同打造新型智慧加油站</a:t>
            </a:r>
            <a:r>
              <a:rPr lang="zh-CN" altLang="zh-CN" sz="9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，双方联合致力于将微信的能力在加油行业综合应用往纵深推进，将新推出的能力快速地转化为加油业应用范例</a:t>
            </a:r>
            <a:r>
              <a:rPr lang="zh-CN" altLang="en-US" sz="9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，一起</a:t>
            </a:r>
            <a:r>
              <a:rPr kumimoji="1" lang="zh-CN" altLang="en-US" sz="900" b="1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zh-CN" altLang="en-US" sz="900" b="1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智慧出行增彩，为美好生活加油！</a:t>
            </a: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41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冠德加油站营运支持体系，一方面接入接入微信，原来单一公众号和微信支付，发展到小程序，开发放平台、卡包等。另一方面冠德后端系统逐步整合，整合集成，形成合力给客户越来越的更好的体验。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冠德借助微信便捷的入口和强大的导流能力，一年时间内实现会员增量达百万级别。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5351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冠德借助微信支付强大支付能力，在微信支持团队支持下，构建多样化支付场景，大大提升了加油支付效率和客户体验。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36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冠德依据自身业务需求，将微信公众号、微信支付、小程序、开放平台的能力进行融合微创新，在油站运营和营销中发挥显著成效。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648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冠德不断地将微信各平台的能力综合和深层应用，如利用公众号的开放接口，开发加油行业特有的应用，像开业的排队，利用微信支付红包功能让互动营销更多彩，将优惠券与微信卡包进行深度整合，利用开发平实现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的登录及微信支付。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6224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 双节恰逢油价上调前夕，大量返乡车集中加油，在微信平台构建智慧油站体系强有力的支撑下，油站秩序井然，加油车辆快进快出，大部分油站实现售量翻番，在特殊条件下验证了智慧油站的成效。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237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冠德投入大量资源建设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系统，在业内和客户中具有良好口碑，让我们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更多动力致为客户提供更好加油服务体验，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月份与微信支付和小程序团队，启动了基于车牌识别加油新体验项目。致力为客户提供快，更好的加油体验，将加油时长降至秒级。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408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我们通过升级以下六方面，让加油体验达到秒级。（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）将人工扫码识别客户升级至通过车牌识别客户，（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）将油机与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实现互连互通，即时感知业务（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）由客户手工下单升级系统自动下单（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）由工作人员与客户互动升级客户直接与系统互动 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）将人工发起支付并输密码升级由系统自动支付 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）将线下开具纸质发票升级线上自动开具电子发票。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503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1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2017/12/9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6.wdp"/><Relationship Id="rId5" Type="http://schemas.openxmlformats.org/officeDocument/2006/relationships/image" Target="../media/image27.jpeg"/><Relationship Id="rId6" Type="http://schemas.microsoft.com/office/2007/relationships/hdphoto" Target="../media/hdphoto7.wdp"/><Relationship Id="rId7" Type="http://schemas.openxmlformats.org/officeDocument/2006/relationships/image" Target="../media/image28.png"/><Relationship Id="rId8" Type="http://schemas.microsoft.com/office/2007/relationships/hdphoto" Target="../media/hdphoto3.wdp"/><Relationship Id="rId9" Type="http://schemas.openxmlformats.org/officeDocument/2006/relationships/image" Target="../media/image29.jpeg"/><Relationship Id="rId10" Type="http://schemas.microsoft.com/office/2007/relationships/hdphoto" Target="../media/hdphoto8.wdp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jpeg"/><Relationship Id="rId6" Type="http://schemas.microsoft.com/office/2007/relationships/hdphoto" Target="../media/hdphoto2.wdp"/><Relationship Id="rId7" Type="http://schemas.openxmlformats.org/officeDocument/2006/relationships/image" Target="../media/image11.jpe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microsoft.com/office/2007/relationships/hdphoto" Target="../media/hdphoto5.wdp"/><Relationship Id="rId13" Type="http://schemas.openxmlformats.org/officeDocument/2006/relationships/image" Target="../media/image20.png"/><Relationship Id="rId14" Type="http://schemas.microsoft.com/office/2007/relationships/hdphoto" Target="../media/hdphoto6.wdp"/><Relationship Id="rId15" Type="http://schemas.openxmlformats.org/officeDocument/2006/relationships/image" Target="../media/image21.jpe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microsoft.com/office/2007/relationships/hdphoto" Target="../media/hdphoto3.wdp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microsoft.com/office/2007/relationships/hdphoto" Target="../media/hdphoto4.wdp"/><Relationship Id="rId8" Type="http://schemas.openxmlformats.org/officeDocument/2006/relationships/image" Target="../media/image16.jpeg"/><Relationship Id="rId9" Type="http://schemas.openxmlformats.org/officeDocument/2006/relationships/image" Target="../media/image17.png"/><Relationship Id="rId10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190500"/>
            <a:ext cx="12205970" cy="6864350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029163" y="977900"/>
            <a:ext cx="782669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kumimoji="1" lang="zh-CN" altLang="en-US" sz="5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微信赋能冠德</a:t>
            </a:r>
            <a:r>
              <a:rPr kumimoji="1" lang="en-US" altLang="zh-CN" sz="5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5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54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携手共建新型智慧油站</a:t>
            </a:r>
            <a:endParaRPr kumimoji="1" lang="zh-CN" altLang="en-US" sz="5400" b="1" dirty="0">
              <a:solidFill>
                <a:schemeClr val="accent4">
                  <a:lumMod val="40000"/>
                  <a:lumOff val="6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0600" y="190500"/>
            <a:ext cx="4483100" cy="104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自动支付应用效果</a:t>
            </a:r>
            <a:endParaRPr kumimoji="1" lang="zh-CN" altLang="en-US" dirty="0"/>
          </a:p>
        </p:txBody>
      </p:sp>
      <p:grpSp>
        <p:nvGrpSpPr>
          <p:cNvPr id="13" name="组 12"/>
          <p:cNvGrpSpPr/>
          <p:nvPr/>
        </p:nvGrpSpPr>
        <p:grpSpPr>
          <a:xfrm>
            <a:off x="773038" y="1689526"/>
            <a:ext cx="2524948" cy="4220390"/>
            <a:chOff x="6442679" y="2016995"/>
            <a:chExt cx="2524948" cy="422039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6442679" y="2016995"/>
              <a:ext cx="2524948" cy="4220390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46012" y="2316424"/>
              <a:ext cx="2143658" cy="3621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组 13"/>
          <p:cNvGrpSpPr/>
          <p:nvPr/>
        </p:nvGrpSpPr>
        <p:grpSpPr>
          <a:xfrm>
            <a:off x="3538471" y="1721926"/>
            <a:ext cx="2524948" cy="4220390"/>
            <a:chOff x="9199721" y="2016995"/>
            <a:chExt cx="2524948" cy="422039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9199721" y="2016995"/>
              <a:ext cx="2524948" cy="422039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383662" y="2316424"/>
              <a:ext cx="2157066" cy="3621532"/>
            </a:xfrm>
            <a:prstGeom prst="rect">
              <a:avLst/>
            </a:prstGeom>
          </p:spPr>
        </p:pic>
      </p:grpSp>
      <p:grpSp>
        <p:nvGrpSpPr>
          <p:cNvPr id="15" name="组 14"/>
          <p:cNvGrpSpPr/>
          <p:nvPr/>
        </p:nvGrpSpPr>
        <p:grpSpPr>
          <a:xfrm>
            <a:off x="6448274" y="1737545"/>
            <a:ext cx="2289340" cy="4187990"/>
            <a:chOff x="4011088" y="1552715"/>
            <a:chExt cx="2844461" cy="475444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4011088" y="1552715"/>
              <a:ext cx="2844461" cy="475444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27908" y="1879838"/>
              <a:ext cx="2410822" cy="4097655"/>
            </a:xfrm>
            <a:prstGeom prst="rect">
              <a:avLst/>
            </a:prstGeom>
          </p:spPr>
        </p:pic>
      </p:grpSp>
      <p:grpSp>
        <p:nvGrpSpPr>
          <p:cNvPr id="18" name="组 17"/>
          <p:cNvGrpSpPr/>
          <p:nvPr/>
        </p:nvGrpSpPr>
        <p:grpSpPr>
          <a:xfrm>
            <a:off x="9122469" y="1737545"/>
            <a:ext cx="2341762" cy="4219229"/>
            <a:chOff x="7344204" y="1551441"/>
            <a:chExt cx="2844461" cy="475444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7344204" y="1551441"/>
              <a:ext cx="2844461" cy="4754448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36620" y="1879837"/>
              <a:ext cx="2459627" cy="409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797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进一步深挖大数据能力，让智慧油站更智慧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98" y="2412743"/>
            <a:ext cx="5308902" cy="29966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2743"/>
            <a:ext cx="5699804" cy="29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PT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70" y="0"/>
            <a:ext cx="12205970" cy="68643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22362" y="1390614"/>
            <a:ext cx="10033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zh-CN" altLang="en-US" sz="4800" b="1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智慧出行增彩，为美好生活加油</a:t>
            </a:r>
            <a:r>
              <a:rPr kumimoji="1" lang="zh-CN" altLang="en-US" sz="4800" b="1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！</a:t>
            </a:r>
            <a:endParaRPr kumimoji="1" lang="zh-CN" altLang="en-US" sz="4800" b="1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200" y="0"/>
            <a:ext cx="3860800" cy="8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PT-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095" cy="6855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六边形 6"/>
          <p:cNvSpPr>
            <a:spLocks noChangeArrowheads="1"/>
          </p:cNvSpPr>
          <p:nvPr/>
        </p:nvSpPr>
        <p:spPr bwMode="auto">
          <a:xfrm>
            <a:off x="3389397" y="3939038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六边形 59"/>
          <p:cNvSpPr>
            <a:spLocks noChangeArrowheads="1"/>
          </p:cNvSpPr>
          <p:nvPr/>
        </p:nvSpPr>
        <p:spPr bwMode="auto">
          <a:xfrm>
            <a:off x="3357486" y="2879729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微信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公众号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</p:txBody>
      </p:sp>
      <p:sp>
        <p:nvSpPr>
          <p:cNvPr id="16" name="六边形 61"/>
          <p:cNvSpPr>
            <a:spLocks noChangeArrowheads="1"/>
          </p:cNvSpPr>
          <p:nvPr/>
        </p:nvSpPr>
        <p:spPr bwMode="auto">
          <a:xfrm>
            <a:off x="5477172" y="2902925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加油站经营管理系统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六边形 62"/>
          <p:cNvSpPr>
            <a:spLocks noChangeArrowheads="1"/>
          </p:cNvSpPr>
          <p:nvPr/>
        </p:nvSpPr>
        <p:spPr bwMode="auto">
          <a:xfrm>
            <a:off x="7525113" y="2938114"/>
            <a:ext cx="1173057" cy="911334"/>
          </a:xfrm>
          <a:prstGeom prst="hexagon">
            <a:avLst>
              <a:gd name="adj" fmla="val 2500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</a:t>
            </a:r>
            <a:endParaRPr lang="en-US" altLang="zh-CN" sz="1600" b="1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6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油机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六边形 63"/>
          <p:cNvSpPr>
            <a:spLocks noChangeArrowheads="1"/>
          </p:cNvSpPr>
          <p:nvPr/>
        </p:nvSpPr>
        <p:spPr bwMode="auto">
          <a:xfrm>
            <a:off x="6496488" y="3442686"/>
            <a:ext cx="1173057" cy="911334"/>
          </a:xfrm>
          <a:prstGeom prst="hexagon">
            <a:avLst>
              <a:gd name="adj" fmla="val 2500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智能通信系统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六边形 64"/>
          <p:cNvSpPr>
            <a:spLocks noChangeArrowheads="1"/>
          </p:cNvSpPr>
          <p:nvPr/>
        </p:nvSpPr>
        <p:spPr bwMode="auto">
          <a:xfrm>
            <a:off x="5467863" y="3939038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会员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精准营销系统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六边形 67"/>
          <p:cNvSpPr>
            <a:spLocks noChangeArrowheads="1"/>
          </p:cNvSpPr>
          <p:nvPr/>
        </p:nvSpPr>
        <p:spPr bwMode="auto">
          <a:xfrm>
            <a:off x="6510841" y="2389307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车牌智能识别系统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六边形 68"/>
          <p:cNvSpPr>
            <a:spLocks noChangeArrowheads="1"/>
          </p:cNvSpPr>
          <p:nvPr/>
        </p:nvSpPr>
        <p:spPr bwMode="auto">
          <a:xfrm>
            <a:off x="3366795" y="1869618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小程序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</p:txBody>
      </p:sp>
      <p:sp>
        <p:nvSpPr>
          <p:cNvPr id="22" name="六边形 69"/>
          <p:cNvSpPr>
            <a:spLocks noChangeArrowheads="1"/>
          </p:cNvSpPr>
          <p:nvPr/>
        </p:nvSpPr>
        <p:spPr bwMode="auto">
          <a:xfrm>
            <a:off x="4417329" y="1315947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微信开放平台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六边形 25"/>
          <p:cNvSpPr>
            <a:spLocks noChangeArrowheads="1"/>
          </p:cNvSpPr>
          <p:nvPr/>
        </p:nvSpPr>
        <p:spPr bwMode="auto">
          <a:xfrm>
            <a:off x="4411029" y="3400824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冠德石油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公众号</a:t>
            </a:r>
          </a:p>
        </p:txBody>
      </p:sp>
      <p:sp>
        <p:nvSpPr>
          <p:cNvPr id="24" name="六边形 68"/>
          <p:cNvSpPr>
            <a:spLocks noChangeArrowheads="1"/>
          </p:cNvSpPr>
          <p:nvPr/>
        </p:nvSpPr>
        <p:spPr bwMode="auto">
          <a:xfrm>
            <a:off x="4417329" y="2378243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冠德石油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sym typeface="宋体" panose="02010600030101010101" pitchFamily="2" charset="-122"/>
              </a:rPr>
              <a:t>小程序</a:t>
            </a:r>
            <a:endParaRPr lang="zh-CN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  <a:sym typeface="宋体" panose="02010600030101010101" pitchFamily="2" charset="-122"/>
            </a:endParaRPr>
          </a:p>
        </p:txBody>
      </p:sp>
      <p:sp>
        <p:nvSpPr>
          <p:cNvPr id="25" name="六边形 67"/>
          <p:cNvSpPr>
            <a:spLocks noChangeArrowheads="1"/>
          </p:cNvSpPr>
          <p:nvPr/>
        </p:nvSpPr>
        <p:spPr bwMode="auto">
          <a:xfrm>
            <a:off x="5460307" y="1849377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大数据分析平台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六边形 25"/>
          <p:cNvSpPr>
            <a:spLocks noChangeArrowheads="1"/>
          </p:cNvSpPr>
          <p:nvPr/>
        </p:nvSpPr>
        <p:spPr bwMode="auto">
          <a:xfrm>
            <a:off x="5467863" y="794578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卡包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六边形 67"/>
          <p:cNvSpPr>
            <a:spLocks noChangeArrowheads="1"/>
          </p:cNvSpPr>
          <p:nvPr/>
        </p:nvSpPr>
        <p:spPr bwMode="auto">
          <a:xfrm>
            <a:off x="6510841" y="1333883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加油站事务管理系统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六边形 6"/>
          <p:cNvSpPr>
            <a:spLocks noChangeArrowheads="1"/>
          </p:cNvSpPr>
          <p:nvPr/>
        </p:nvSpPr>
        <p:spPr bwMode="auto">
          <a:xfrm>
            <a:off x="4429930" y="4438180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微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信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社交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化服务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六边形 63"/>
          <p:cNvSpPr>
            <a:spLocks noChangeArrowheads="1"/>
          </p:cNvSpPr>
          <p:nvPr/>
        </p:nvSpPr>
        <p:spPr bwMode="auto">
          <a:xfrm>
            <a:off x="6458108" y="4483239"/>
            <a:ext cx="1173057" cy="911334"/>
          </a:xfrm>
          <a:prstGeom prst="hexagon">
            <a:avLst>
              <a:gd name="adj" fmla="val 25005"/>
              <a:gd name="vf" fmla="val 115470"/>
            </a:avLst>
          </a:prstGeom>
          <a:solidFill>
            <a:srgbClr val="FFC000"/>
          </a:solidFill>
          <a:ln w="38100" cap="flat" cmpd="sng">
            <a:solidFill>
              <a:srgbClr val="FFC00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非油销售管理系统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六边形 6"/>
          <p:cNvSpPr>
            <a:spLocks noChangeArrowheads="1"/>
          </p:cNvSpPr>
          <p:nvPr/>
        </p:nvSpPr>
        <p:spPr bwMode="auto">
          <a:xfrm>
            <a:off x="5444019" y="4982381"/>
            <a:ext cx="1173057" cy="912881"/>
          </a:xfrm>
          <a:prstGeom prst="hexagon">
            <a:avLst>
              <a:gd name="adj" fmla="val 24995"/>
              <a:gd name="vf" fmla="val 115470"/>
            </a:avLst>
          </a:prstGeom>
          <a:solidFill>
            <a:srgbClr val="00B050"/>
          </a:solidFill>
          <a:ln w="38100" cap="flat" cmpd="sng">
            <a:solidFill>
              <a:srgbClr val="00B050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加油站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行业</a:t>
            </a:r>
            <a:endParaRPr lang="en-US" altLang="zh-CN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zh-CN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最佳实践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105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890276612"/>
              </p:ext>
            </p:extLst>
          </p:nvPr>
        </p:nvGraphicFramePr>
        <p:xfrm>
          <a:off x="782782" y="1908454"/>
          <a:ext cx="6560127" cy="404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7730813" y="2437953"/>
            <a:ext cx="1741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>
                <a:solidFill>
                  <a:srgbClr val="04913A"/>
                </a:solidFill>
              </a:rPr>
              <a:t>3000+</a:t>
            </a:r>
            <a:endParaRPr kumimoji="1" lang="en-US" altLang="zh-CN" sz="4800" b="1" dirty="0">
              <a:solidFill>
                <a:srgbClr val="04913A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30813" y="1922015"/>
            <a:ext cx="3158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每日新增会员</a:t>
            </a:r>
            <a:endParaRPr kumimoji="1" lang="zh-CN" altLang="en-US" sz="2800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0813" y="400522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使用微信会员结算率</a:t>
            </a:r>
            <a:endParaRPr kumimoji="1" lang="en-US" altLang="zh-CN" sz="2800" dirty="0" smtClean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30813" y="4433713"/>
            <a:ext cx="1258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 smtClean="0">
                <a:solidFill>
                  <a:srgbClr val="04913A"/>
                </a:solidFill>
              </a:rPr>
              <a:t>90%</a:t>
            </a:r>
            <a:endParaRPr kumimoji="1" lang="zh-CN" altLang="en-US" sz="4800" b="1" dirty="0">
              <a:solidFill>
                <a:srgbClr val="04913A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2782" y="757942"/>
            <a:ext cx="9879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利用微信公众平台实现会员快速转化和承载服务</a:t>
            </a:r>
            <a:endParaRPr kumimoji="1" lang="zh-CN" altLang="en-US" sz="36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99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22339" y="1501823"/>
            <a:ext cx="4704758" cy="2600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利用微信</a:t>
            </a:r>
            <a:r>
              <a:rPr kumimoji="1" lang="zh-CN" altLang="en-US" dirty="0"/>
              <a:t>支付让结算更为高效</a:t>
            </a:r>
            <a:r>
              <a:rPr kumimoji="1" lang="zh-CN" altLang="en-US" dirty="0" smtClean="0"/>
              <a:t>，客户体验更佳</a:t>
            </a:r>
            <a:endParaRPr kumimoji="1" lang="zh-CN" altLang="en-US" dirty="0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852359537"/>
              </p:ext>
            </p:extLst>
          </p:nvPr>
        </p:nvGraphicFramePr>
        <p:xfrm>
          <a:off x="6922523" y="1610088"/>
          <a:ext cx="4504391" cy="2389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086577" y="4791137"/>
            <a:ext cx="3420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</a:t>
            </a:r>
            <a:r>
              <a:rPr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银的效率提高的 </a:t>
            </a:r>
            <a:r>
              <a:rPr lang="en-US" altLang="zh-CN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倍</a:t>
            </a:r>
            <a:endParaRPr lang="zh-CN" altLang="en-US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86576" y="5474291"/>
            <a:ext cx="399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</a:t>
            </a:r>
            <a:r>
              <a:rPr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站高峰期的接待容量增加 </a:t>
            </a:r>
            <a:r>
              <a:rPr lang="en-US" altLang="zh-CN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33</a:t>
            </a:r>
            <a:r>
              <a:rPr lang="en-US" altLang="zh-CN" sz="3600" b="1" dirty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endParaRPr lang="zh-CN" altLang="en-US" sz="36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94465" y="4139632"/>
            <a:ext cx="4841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会员的平均站内停留时间缩短了 </a:t>
            </a:r>
            <a:r>
              <a:rPr lang="en-US" altLang="zh-CN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50%</a:t>
            </a:r>
            <a:endParaRPr lang="zh-CN" altLang="en-US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5436" y="44708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公众号</a:t>
            </a:r>
            <a:endParaRPr kumimoji="1" lang="zh-CN" altLang="en-US" sz="2400" b="1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12085" y="4444139"/>
            <a:ext cx="81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endParaRPr kumimoji="1" lang="zh-CN" altLang="en-US" sz="24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9689" y="26777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扫码</a:t>
            </a:r>
            <a:endParaRPr kumimoji="1" lang="zh-CN" altLang="en-US" sz="24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15492" y="260835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刷卡</a:t>
            </a:r>
            <a:endParaRPr kumimoji="1" lang="zh-CN" altLang="en-US" sz="24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89419" y="44441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自动支付</a:t>
            </a:r>
            <a:endParaRPr kumimoji="1" lang="zh-CN" altLang="en-US" sz="24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6465827" y="4965736"/>
            <a:ext cx="536575" cy="349250"/>
            <a:chOff x="1585" y="3077"/>
            <a:chExt cx="338" cy="220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85" y="3077"/>
              <a:ext cx="338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1580" y="3071"/>
              <a:ext cx="343" cy="227"/>
            </a:xfrm>
            <a:custGeom>
              <a:avLst/>
              <a:gdLst>
                <a:gd name="T0" fmla="*/ 1104 w 1254"/>
                <a:gd name="T1" fmla="*/ 325 h 830"/>
                <a:gd name="T2" fmla="*/ 1051 w 1254"/>
                <a:gd name="T3" fmla="*/ 335 h 830"/>
                <a:gd name="T4" fmla="*/ 1048 w 1254"/>
                <a:gd name="T5" fmla="*/ 266 h 830"/>
                <a:gd name="T6" fmla="*/ 717 w 1254"/>
                <a:gd name="T7" fmla="*/ 26 h 830"/>
                <a:gd name="T8" fmla="*/ 506 w 1254"/>
                <a:gd name="T9" fmla="*/ 178 h 830"/>
                <a:gd name="T10" fmla="*/ 380 w 1254"/>
                <a:gd name="T11" fmla="*/ 113 h 830"/>
                <a:gd name="T12" fmla="*/ 179 w 1254"/>
                <a:gd name="T13" fmla="*/ 283 h 830"/>
                <a:gd name="T14" fmla="*/ 189 w 1254"/>
                <a:gd name="T15" fmla="*/ 361 h 830"/>
                <a:gd name="T16" fmla="*/ 189 w 1254"/>
                <a:gd name="T17" fmla="*/ 361 h 830"/>
                <a:gd name="T18" fmla="*/ 30 w 1254"/>
                <a:gd name="T19" fmla="*/ 458 h 830"/>
                <a:gd name="T20" fmla="*/ 118 w 1254"/>
                <a:gd name="T21" fmla="*/ 655 h 830"/>
                <a:gd name="T22" fmla="*/ 239 w 1254"/>
                <a:gd name="T23" fmla="*/ 649 h 830"/>
                <a:gd name="T24" fmla="*/ 239 w 1254"/>
                <a:gd name="T25" fmla="*/ 649 h 830"/>
                <a:gd name="T26" fmla="*/ 240 w 1254"/>
                <a:gd name="T27" fmla="*/ 652 h 830"/>
                <a:gd name="T28" fmla="*/ 240 w 1254"/>
                <a:gd name="T29" fmla="*/ 654 h 830"/>
                <a:gd name="T30" fmla="*/ 421 w 1254"/>
                <a:gd name="T31" fmla="*/ 822 h 830"/>
                <a:gd name="T32" fmla="*/ 532 w 1254"/>
                <a:gd name="T33" fmla="*/ 812 h 830"/>
                <a:gd name="T34" fmla="*/ 526 w 1254"/>
                <a:gd name="T35" fmla="*/ 749 h 830"/>
                <a:gd name="T36" fmla="*/ 499 w 1254"/>
                <a:gd name="T37" fmla="*/ 805 h 830"/>
                <a:gd name="T38" fmla="*/ 512 w 1254"/>
                <a:gd name="T39" fmla="*/ 655 h 830"/>
                <a:gd name="T40" fmla="*/ 663 w 1254"/>
                <a:gd name="T41" fmla="*/ 503 h 830"/>
                <a:gd name="T42" fmla="*/ 593 w 1254"/>
                <a:gd name="T43" fmla="*/ 378 h 830"/>
                <a:gd name="T44" fmla="*/ 739 w 1254"/>
                <a:gd name="T45" fmla="*/ 232 h 830"/>
                <a:gd name="T46" fmla="*/ 885 w 1254"/>
                <a:gd name="T47" fmla="*/ 378 h 830"/>
                <a:gd name="T48" fmla="*/ 804 w 1254"/>
                <a:gd name="T49" fmla="*/ 508 h 830"/>
                <a:gd name="T50" fmla="*/ 946 w 1254"/>
                <a:gd name="T51" fmla="*/ 712 h 830"/>
                <a:gd name="T52" fmla="*/ 1008 w 1254"/>
                <a:gd name="T53" fmla="*/ 700 h 830"/>
                <a:gd name="T54" fmla="*/ 1054 w 1254"/>
                <a:gd name="T55" fmla="*/ 620 h 830"/>
                <a:gd name="T56" fmla="*/ 1054 w 1254"/>
                <a:gd name="T57" fmla="*/ 617 h 830"/>
                <a:gd name="T58" fmla="*/ 1104 w 1254"/>
                <a:gd name="T59" fmla="*/ 625 h 830"/>
                <a:gd name="T60" fmla="*/ 1254 w 1254"/>
                <a:gd name="T61" fmla="*/ 475 h 830"/>
                <a:gd name="T62" fmla="*/ 1104 w 1254"/>
                <a:gd name="T63" fmla="*/ 325 h 830"/>
                <a:gd name="T64" fmla="*/ 236 w 1254"/>
                <a:gd name="T65" fmla="*/ 593 h 830"/>
                <a:gd name="T66" fmla="*/ 236 w 1254"/>
                <a:gd name="T67" fmla="*/ 593 h 830"/>
                <a:gd name="T68" fmla="*/ 236 w 1254"/>
                <a:gd name="T69" fmla="*/ 593 h 830"/>
                <a:gd name="T70" fmla="*/ 236 w 1254"/>
                <a:gd name="T71" fmla="*/ 593 h 830"/>
                <a:gd name="T72" fmla="*/ 474 w 1254"/>
                <a:gd name="T73" fmla="*/ 286 h 830"/>
                <a:gd name="T74" fmla="*/ 474 w 1254"/>
                <a:gd name="T75" fmla="*/ 286 h 830"/>
                <a:gd name="T76" fmla="*/ 474 w 1254"/>
                <a:gd name="T77" fmla="*/ 287 h 830"/>
                <a:gd name="T78" fmla="*/ 474 w 1254"/>
                <a:gd name="T79" fmla="*/ 286 h 830"/>
                <a:gd name="T80" fmla="*/ 571 w 1254"/>
                <a:gd name="T81" fmla="*/ 506 h 830"/>
                <a:gd name="T82" fmla="*/ 480 w 1254"/>
                <a:gd name="T83" fmla="*/ 641 h 830"/>
                <a:gd name="T84" fmla="*/ 452 w 1254"/>
                <a:gd name="T85" fmla="*/ 734 h 830"/>
                <a:gd name="T86" fmla="*/ 360 w 1254"/>
                <a:gd name="T87" fmla="*/ 695 h 830"/>
                <a:gd name="T88" fmla="*/ 355 w 1254"/>
                <a:gd name="T89" fmla="*/ 646 h 830"/>
                <a:gd name="T90" fmla="*/ 337 w 1254"/>
                <a:gd name="T91" fmla="*/ 683 h 830"/>
                <a:gd name="T92" fmla="*/ 346 w 1254"/>
                <a:gd name="T93" fmla="*/ 585 h 830"/>
                <a:gd name="T94" fmla="*/ 445 w 1254"/>
                <a:gd name="T95" fmla="*/ 486 h 830"/>
                <a:gd name="T96" fmla="*/ 398 w 1254"/>
                <a:gd name="T97" fmla="*/ 405 h 830"/>
                <a:gd name="T98" fmla="*/ 494 w 1254"/>
                <a:gd name="T99" fmla="*/ 309 h 830"/>
                <a:gd name="T100" fmla="*/ 562 w 1254"/>
                <a:gd name="T101" fmla="*/ 338 h 830"/>
                <a:gd name="T102" fmla="*/ 557 w 1254"/>
                <a:gd name="T103" fmla="*/ 378 h 830"/>
                <a:gd name="T104" fmla="*/ 575 w 1254"/>
                <a:gd name="T105" fmla="*/ 455 h 830"/>
                <a:gd name="T106" fmla="*/ 536 w 1254"/>
                <a:gd name="T107" fmla="*/ 490 h 830"/>
                <a:gd name="T108" fmla="*/ 571 w 1254"/>
                <a:gd name="T109" fmla="*/ 506 h 830"/>
                <a:gd name="T110" fmla="*/ 964 w 1254"/>
                <a:gd name="T111" fmla="*/ 530 h 830"/>
                <a:gd name="T112" fmla="*/ 964 w 1254"/>
                <a:gd name="T113" fmla="*/ 529 h 830"/>
                <a:gd name="T114" fmla="*/ 965 w 1254"/>
                <a:gd name="T115" fmla="*/ 530 h 830"/>
                <a:gd name="T116" fmla="*/ 964 w 1254"/>
                <a:gd name="T117" fmla="*/ 5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4" h="830">
                  <a:moveTo>
                    <a:pt x="1104" y="325"/>
                  </a:moveTo>
                  <a:cubicBezTo>
                    <a:pt x="1086" y="325"/>
                    <a:pt x="1068" y="329"/>
                    <a:pt x="1051" y="335"/>
                  </a:cubicBezTo>
                  <a:cubicBezTo>
                    <a:pt x="1053" y="312"/>
                    <a:pt x="1052" y="289"/>
                    <a:pt x="1048" y="266"/>
                  </a:cubicBezTo>
                  <a:cubicBezTo>
                    <a:pt x="1023" y="108"/>
                    <a:pt x="875" y="0"/>
                    <a:pt x="717" y="26"/>
                  </a:cubicBezTo>
                  <a:cubicBezTo>
                    <a:pt x="623" y="41"/>
                    <a:pt x="547" y="99"/>
                    <a:pt x="506" y="178"/>
                  </a:cubicBezTo>
                  <a:cubicBezTo>
                    <a:pt x="475" y="142"/>
                    <a:pt x="430" y="117"/>
                    <a:pt x="380" y="113"/>
                  </a:cubicBezTo>
                  <a:cubicBezTo>
                    <a:pt x="277" y="104"/>
                    <a:pt x="187" y="181"/>
                    <a:pt x="179" y="283"/>
                  </a:cubicBezTo>
                  <a:cubicBezTo>
                    <a:pt x="176" y="311"/>
                    <a:pt x="180" y="337"/>
                    <a:pt x="189" y="361"/>
                  </a:cubicBezTo>
                  <a:cubicBezTo>
                    <a:pt x="189" y="361"/>
                    <a:pt x="189" y="361"/>
                    <a:pt x="189" y="361"/>
                  </a:cubicBezTo>
                  <a:cubicBezTo>
                    <a:pt x="122" y="354"/>
                    <a:pt x="56" y="392"/>
                    <a:pt x="30" y="458"/>
                  </a:cubicBezTo>
                  <a:cubicBezTo>
                    <a:pt x="0" y="536"/>
                    <a:pt x="39" y="625"/>
                    <a:pt x="118" y="655"/>
                  </a:cubicBezTo>
                  <a:cubicBezTo>
                    <a:pt x="159" y="670"/>
                    <a:pt x="203" y="667"/>
                    <a:pt x="239" y="649"/>
                  </a:cubicBezTo>
                  <a:cubicBezTo>
                    <a:pt x="239" y="649"/>
                    <a:pt x="239" y="649"/>
                    <a:pt x="239" y="649"/>
                  </a:cubicBezTo>
                  <a:cubicBezTo>
                    <a:pt x="240" y="650"/>
                    <a:pt x="240" y="651"/>
                    <a:pt x="240" y="652"/>
                  </a:cubicBezTo>
                  <a:cubicBezTo>
                    <a:pt x="240" y="652"/>
                    <a:pt x="240" y="653"/>
                    <a:pt x="240" y="654"/>
                  </a:cubicBezTo>
                  <a:cubicBezTo>
                    <a:pt x="245" y="681"/>
                    <a:pt x="275" y="796"/>
                    <a:pt x="421" y="822"/>
                  </a:cubicBezTo>
                  <a:cubicBezTo>
                    <a:pt x="421" y="822"/>
                    <a:pt x="474" y="830"/>
                    <a:pt x="532" y="812"/>
                  </a:cubicBezTo>
                  <a:cubicBezTo>
                    <a:pt x="526" y="749"/>
                    <a:pt x="526" y="749"/>
                    <a:pt x="526" y="749"/>
                  </a:cubicBezTo>
                  <a:cubicBezTo>
                    <a:pt x="499" y="805"/>
                    <a:pt x="499" y="805"/>
                    <a:pt x="499" y="805"/>
                  </a:cubicBezTo>
                  <a:cubicBezTo>
                    <a:pt x="499" y="805"/>
                    <a:pt x="461" y="773"/>
                    <a:pt x="512" y="655"/>
                  </a:cubicBezTo>
                  <a:cubicBezTo>
                    <a:pt x="552" y="562"/>
                    <a:pt x="591" y="518"/>
                    <a:pt x="663" y="503"/>
                  </a:cubicBezTo>
                  <a:cubicBezTo>
                    <a:pt x="621" y="477"/>
                    <a:pt x="593" y="431"/>
                    <a:pt x="593" y="378"/>
                  </a:cubicBezTo>
                  <a:cubicBezTo>
                    <a:pt x="593" y="297"/>
                    <a:pt x="658" y="232"/>
                    <a:pt x="739" y="232"/>
                  </a:cubicBezTo>
                  <a:cubicBezTo>
                    <a:pt x="819" y="232"/>
                    <a:pt x="885" y="297"/>
                    <a:pt x="885" y="378"/>
                  </a:cubicBezTo>
                  <a:cubicBezTo>
                    <a:pt x="885" y="435"/>
                    <a:pt x="852" y="484"/>
                    <a:pt x="804" y="508"/>
                  </a:cubicBezTo>
                  <a:cubicBezTo>
                    <a:pt x="883" y="505"/>
                    <a:pt x="927" y="607"/>
                    <a:pt x="946" y="712"/>
                  </a:cubicBezTo>
                  <a:cubicBezTo>
                    <a:pt x="965" y="714"/>
                    <a:pt x="986" y="711"/>
                    <a:pt x="1008" y="700"/>
                  </a:cubicBezTo>
                  <a:cubicBezTo>
                    <a:pt x="1008" y="700"/>
                    <a:pt x="1047" y="680"/>
                    <a:pt x="1054" y="620"/>
                  </a:cubicBezTo>
                  <a:cubicBezTo>
                    <a:pt x="1054" y="619"/>
                    <a:pt x="1054" y="618"/>
                    <a:pt x="1054" y="617"/>
                  </a:cubicBezTo>
                  <a:cubicBezTo>
                    <a:pt x="1070" y="622"/>
                    <a:pt x="1086" y="625"/>
                    <a:pt x="1104" y="625"/>
                  </a:cubicBezTo>
                  <a:cubicBezTo>
                    <a:pt x="1186" y="625"/>
                    <a:pt x="1254" y="558"/>
                    <a:pt x="1254" y="475"/>
                  </a:cubicBezTo>
                  <a:cubicBezTo>
                    <a:pt x="1254" y="393"/>
                    <a:pt x="1187" y="325"/>
                    <a:pt x="1104" y="325"/>
                  </a:cubicBezTo>
                  <a:close/>
                  <a:moveTo>
                    <a:pt x="236" y="593"/>
                  </a:moveTo>
                  <a:cubicBezTo>
                    <a:pt x="236" y="593"/>
                    <a:pt x="236" y="593"/>
                    <a:pt x="236" y="593"/>
                  </a:cubicBezTo>
                  <a:cubicBezTo>
                    <a:pt x="236" y="593"/>
                    <a:pt x="236" y="593"/>
                    <a:pt x="236" y="593"/>
                  </a:cubicBezTo>
                  <a:cubicBezTo>
                    <a:pt x="236" y="593"/>
                    <a:pt x="236" y="593"/>
                    <a:pt x="236" y="593"/>
                  </a:cubicBezTo>
                  <a:close/>
                  <a:moveTo>
                    <a:pt x="474" y="286"/>
                  </a:moveTo>
                  <a:cubicBezTo>
                    <a:pt x="474" y="286"/>
                    <a:pt x="474" y="286"/>
                    <a:pt x="474" y="286"/>
                  </a:cubicBezTo>
                  <a:cubicBezTo>
                    <a:pt x="474" y="286"/>
                    <a:pt x="474" y="286"/>
                    <a:pt x="474" y="287"/>
                  </a:cubicBezTo>
                  <a:cubicBezTo>
                    <a:pt x="474" y="286"/>
                    <a:pt x="474" y="286"/>
                    <a:pt x="474" y="286"/>
                  </a:cubicBezTo>
                  <a:close/>
                  <a:moveTo>
                    <a:pt x="571" y="506"/>
                  </a:moveTo>
                  <a:cubicBezTo>
                    <a:pt x="531" y="537"/>
                    <a:pt x="505" y="583"/>
                    <a:pt x="480" y="641"/>
                  </a:cubicBezTo>
                  <a:cubicBezTo>
                    <a:pt x="463" y="679"/>
                    <a:pt x="455" y="709"/>
                    <a:pt x="452" y="734"/>
                  </a:cubicBezTo>
                  <a:cubicBezTo>
                    <a:pt x="384" y="725"/>
                    <a:pt x="360" y="695"/>
                    <a:pt x="360" y="695"/>
                  </a:cubicBezTo>
                  <a:cubicBezTo>
                    <a:pt x="355" y="646"/>
                    <a:pt x="355" y="646"/>
                    <a:pt x="355" y="646"/>
                  </a:cubicBezTo>
                  <a:cubicBezTo>
                    <a:pt x="337" y="683"/>
                    <a:pt x="337" y="683"/>
                    <a:pt x="337" y="683"/>
                  </a:cubicBezTo>
                  <a:cubicBezTo>
                    <a:pt x="337" y="683"/>
                    <a:pt x="313" y="662"/>
                    <a:pt x="346" y="585"/>
                  </a:cubicBezTo>
                  <a:cubicBezTo>
                    <a:pt x="372" y="525"/>
                    <a:pt x="397" y="496"/>
                    <a:pt x="445" y="486"/>
                  </a:cubicBezTo>
                  <a:cubicBezTo>
                    <a:pt x="417" y="469"/>
                    <a:pt x="398" y="439"/>
                    <a:pt x="398" y="405"/>
                  </a:cubicBezTo>
                  <a:cubicBezTo>
                    <a:pt x="398" y="352"/>
                    <a:pt x="441" y="309"/>
                    <a:pt x="494" y="309"/>
                  </a:cubicBezTo>
                  <a:cubicBezTo>
                    <a:pt x="520" y="309"/>
                    <a:pt x="544" y="320"/>
                    <a:pt x="562" y="338"/>
                  </a:cubicBezTo>
                  <a:cubicBezTo>
                    <a:pt x="559" y="351"/>
                    <a:pt x="557" y="364"/>
                    <a:pt x="557" y="378"/>
                  </a:cubicBezTo>
                  <a:cubicBezTo>
                    <a:pt x="557" y="404"/>
                    <a:pt x="563" y="431"/>
                    <a:pt x="575" y="455"/>
                  </a:cubicBezTo>
                  <a:cubicBezTo>
                    <a:pt x="565" y="470"/>
                    <a:pt x="552" y="482"/>
                    <a:pt x="536" y="490"/>
                  </a:cubicBezTo>
                  <a:cubicBezTo>
                    <a:pt x="548" y="494"/>
                    <a:pt x="560" y="499"/>
                    <a:pt x="571" y="506"/>
                  </a:cubicBezTo>
                  <a:close/>
                  <a:moveTo>
                    <a:pt x="964" y="530"/>
                  </a:moveTo>
                  <a:cubicBezTo>
                    <a:pt x="964" y="529"/>
                    <a:pt x="964" y="529"/>
                    <a:pt x="964" y="529"/>
                  </a:cubicBezTo>
                  <a:cubicBezTo>
                    <a:pt x="964" y="530"/>
                    <a:pt x="964" y="530"/>
                    <a:pt x="965" y="530"/>
                  </a:cubicBezTo>
                  <a:cubicBezTo>
                    <a:pt x="964" y="530"/>
                    <a:pt x="964" y="530"/>
                    <a:pt x="964" y="53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6465827" y="4211767"/>
            <a:ext cx="536575" cy="349250"/>
            <a:chOff x="1585" y="3077"/>
            <a:chExt cx="338" cy="220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85" y="3077"/>
              <a:ext cx="338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1580" y="3071"/>
              <a:ext cx="343" cy="227"/>
            </a:xfrm>
            <a:custGeom>
              <a:avLst/>
              <a:gdLst>
                <a:gd name="T0" fmla="*/ 1104 w 1254"/>
                <a:gd name="T1" fmla="*/ 325 h 830"/>
                <a:gd name="T2" fmla="*/ 1051 w 1254"/>
                <a:gd name="T3" fmla="*/ 335 h 830"/>
                <a:gd name="T4" fmla="*/ 1048 w 1254"/>
                <a:gd name="T5" fmla="*/ 266 h 830"/>
                <a:gd name="T6" fmla="*/ 717 w 1254"/>
                <a:gd name="T7" fmla="*/ 26 h 830"/>
                <a:gd name="T8" fmla="*/ 506 w 1254"/>
                <a:gd name="T9" fmla="*/ 178 h 830"/>
                <a:gd name="T10" fmla="*/ 380 w 1254"/>
                <a:gd name="T11" fmla="*/ 113 h 830"/>
                <a:gd name="T12" fmla="*/ 179 w 1254"/>
                <a:gd name="T13" fmla="*/ 283 h 830"/>
                <a:gd name="T14" fmla="*/ 189 w 1254"/>
                <a:gd name="T15" fmla="*/ 361 h 830"/>
                <a:gd name="T16" fmla="*/ 189 w 1254"/>
                <a:gd name="T17" fmla="*/ 361 h 830"/>
                <a:gd name="T18" fmla="*/ 30 w 1254"/>
                <a:gd name="T19" fmla="*/ 458 h 830"/>
                <a:gd name="T20" fmla="*/ 118 w 1254"/>
                <a:gd name="T21" fmla="*/ 655 h 830"/>
                <a:gd name="T22" fmla="*/ 239 w 1254"/>
                <a:gd name="T23" fmla="*/ 649 h 830"/>
                <a:gd name="T24" fmla="*/ 239 w 1254"/>
                <a:gd name="T25" fmla="*/ 649 h 830"/>
                <a:gd name="T26" fmla="*/ 240 w 1254"/>
                <a:gd name="T27" fmla="*/ 652 h 830"/>
                <a:gd name="T28" fmla="*/ 240 w 1254"/>
                <a:gd name="T29" fmla="*/ 654 h 830"/>
                <a:gd name="T30" fmla="*/ 421 w 1254"/>
                <a:gd name="T31" fmla="*/ 822 h 830"/>
                <a:gd name="T32" fmla="*/ 532 w 1254"/>
                <a:gd name="T33" fmla="*/ 812 h 830"/>
                <a:gd name="T34" fmla="*/ 526 w 1254"/>
                <a:gd name="T35" fmla="*/ 749 h 830"/>
                <a:gd name="T36" fmla="*/ 499 w 1254"/>
                <a:gd name="T37" fmla="*/ 805 h 830"/>
                <a:gd name="T38" fmla="*/ 512 w 1254"/>
                <a:gd name="T39" fmla="*/ 655 h 830"/>
                <a:gd name="T40" fmla="*/ 663 w 1254"/>
                <a:gd name="T41" fmla="*/ 503 h 830"/>
                <a:gd name="T42" fmla="*/ 593 w 1254"/>
                <a:gd name="T43" fmla="*/ 378 h 830"/>
                <a:gd name="T44" fmla="*/ 739 w 1254"/>
                <a:gd name="T45" fmla="*/ 232 h 830"/>
                <a:gd name="T46" fmla="*/ 885 w 1254"/>
                <a:gd name="T47" fmla="*/ 378 h 830"/>
                <a:gd name="T48" fmla="*/ 804 w 1254"/>
                <a:gd name="T49" fmla="*/ 508 h 830"/>
                <a:gd name="T50" fmla="*/ 946 w 1254"/>
                <a:gd name="T51" fmla="*/ 712 h 830"/>
                <a:gd name="T52" fmla="*/ 1008 w 1254"/>
                <a:gd name="T53" fmla="*/ 700 h 830"/>
                <a:gd name="T54" fmla="*/ 1054 w 1254"/>
                <a:gd name="T55" fmla="*/ 620 h 830"/>
                <a:gd name="T56" fmla="*/ 1054 w 1254"/>
                <a:gd name="T57" fmla="*/ 617 h 830"/>
                <a:gd name="T58" fmla="*/ 1104 w 1254"/>
                <a:gd name="T59" fmla="*/ 625 h 830"/>
                <a:gd name="T60" fmla="*/ 1254 w 1254"/>
                <a:gd name="T61" fmla="*/ 475 h 830"/>
                <a:gd name="T62" fmla="*/ 1104 w 1254"/>
                <a:gd name="T63" fmla="*/ 325 h 830"/>
                <a:gd name="T64" fmla="*/ 236 w 1254"/>
                <a:gd name="T65" fmla="*/ 593 h 830"/>
                <a:gd name="T66" fmla="*/ 236 w 1254"/>
                <a:gd name="T67" fmla="*/ 593 h 830"/>
                <a:gd name="T68" fmla="*/ 236 w 1254"/>
                <a:gd name="T69" fmla="*/ 593 h 830"/>
                <a:gd name="T70" fmla="*/ 236 w 1254"/>
                <a:gd name="T71" fmla="*/ 593 h 830"/>
                <a:gd name="T72" fmla="*/ 474 w 1254"/>
                <a:gd name="T73" fmla="*/ 286 h 830"/>
                <a:gd name="T74" fmla="*/ 474 w 1254"/>
                <a:gd name="T75" fmla="*/ 286 h 830"/>
                <a:gd name="T76" fmla="*/ 474 w 1254"/>
                <a:gd name="T77" fmla="*/ 287 h 830"/>
                <a:gd name="T78" fmla="*/ 474 w 1254"/>
                <a:gd name="T79" fmla="*/ 286 h 830"/>
                <a:gd name="T80" fmla="*/ 571 w 1254"/>
                <a:gd name="T81" fmla="*/ 506 h 830"/>
                <a:gd name="T82" fmla="*/ 480 w 1254"/>
                <a:gd name="T83" fmla="*/ 641 h 830"/>
                <a:gd name="T84" fmla="*/ 452 w 1254"/>
                <a:gd name="T85" fmla="*/ 734 h 830"/>
                <a:gd name="T86" fmla="*/ 360 w 1254"/>
                <a:gd name="T87" fmla="*/ 695 h 830"/>
                <a:gd name="T88" fmla="*/ 355 w 1254"/>
                <a:gd name="T89" fmla="*/ 646 h 830"/>
                <a:gd name="T90" fmla="*/ 337 w 1254"/>
                <a:gd name="T91" fmla="*/ 683 h 830"/>
                <a:gd name="T92" fmla="*/ 346 w 1254"/>
                <a:gd name="T93" fmla="*/ 585 h 830"/>
                <a:gd name="T94" fmla="*/ 445 w 1254"/>
                <a:gd name="T95" fmla="*/ 486 h 830"/>
                <a:gd name="T96" fmla="*/ 398 w 1254"/>
                <a:gd name="T97" fmla="*/ 405 h 830"/>
                <a:gd name="T98" fmla="*/ 494 w 1254"/>
                <a:gd name="T99" fmla="*/ 309 h 830"/>
                <a:gd name="T100" fmla="*/ 562 w 1254"/>
                <a:gd name="T101" fmla="*/ 338 h 830"/>
                <a:gd name="T102" fmla="*/ 557 w 1254"/>
                <a:gd name="T103" fmla="*/ 378 h 830"/>
                <a:gd name="T104" fmla="*/ 575 w 1254"/>
                <a:gd name="T105" fmla="*/ 455 h 830"/>
                <a:gd name="T106" fmla="*/ 536 w 1254"/>
                <a:gd name="T107" fmla="*/ 490 h 830"/>
                <a:gd name="T108" fmla="*/ 571 w 1254"/>
                <a:gd name="T109" fmla="*/ 506 h 830"/>
                <a:gd name="T110" fmla="*/ 964 w 1254"/>
                <a:gd name="T111" fmla="*/ 530 h 830"/>
                <a:gd name="T112" fmla="*/ 964 w 1254"/>
                <a:gd name="T113" fmla="*/ 529 h 830"/>
                <a:gd name="T114" fmla="*/ 965 w 1254"/>
                <a:gd name="T115" fmla="*/ 530 h 830"/>
                <a:gd name="T116" fmla="*/ 964 w 1254"/>
                <a:gd name="T117" fmla="*/ 5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4" h="830">
                  <a:moveTo>
                    <a:pt x="1104" y="325"/>
                  </a:moveTo>
                  <a:cubicBezTo>
                    <a:pt x="1086" y="325"/>
                    <a:pt x="1068" y="329"/>
                    <a:pt x="1051" y="335"/>
                  </a:cubicBezTo>
                  <a:cubicBezTo>
                    <a:pt x="1053" y="312"/>
                    <a:pt x="1052" y="289"/>
                    <a:pt x="1048" y="266"/>
                  </a:cubicBezTo>
                  <a:cubicBezTo>
                    <a:pt x="1023" y="108"/>
                    <a:pt x="875" y="0"/>
                    <a:pt x="717" y="26"/>
                  </a:cubicBezTo>
                  <a:cubicBezTo>
                    <a:pt x="623" y="41"/>
                    <a:pt x="547" y="99"/>
                    <a:pt x="506" y="178"/>
                  </a:cubicBezTo>
                  <a:cubicBezTo>
                    <a:pt x="475" y="142"/>
                    <a:pt x="430" y="117"/>
                    <a:pt x="380" y="113"/>
                  </a:cubicBezTo>
                  <a:cubicBezTo>
                    <a:pt x="277" y="104"/>
                    <a:pt x="187" y="181"/>
                    <a:pt x="179" y="283"/>
                  </a:cubicBezTo>
                  <a:cubicBezTo>
                    <a:pt x="176" y="311"/>
                    <a:pt x="180" y="337"/>
                    <a:pt x="189" y="361"/>
                  </a:cubicBezTo>
                  <a:cubicBezTo>
                    <a:pt x="189" y="361"/>
                    <a:pt x="189" y="361"/>
                    <a:pt x="189" y="361"/>
                  </a:cubicBezTo>
                  <a:cubicBezTo>
                    <a:pt x="122" y="354"/>
                    <a:pt x="56" y="392"/>
                    <a:pt x="30" y="458"/>
                  </a:cubicBezTo>
                  <a:cubicBezTo>
                    <a:pt x="0" y="536"/>
                    <a:pt x="39" y="625"/>
                    <a:pt x="118" y="655"/>
                  </a:cubicBezTo>
                  <a:cubicBezTo>
                    <a:pt x="159" y="670"/>
                    <a:pt x="203" y="667"/>
                    <a:pt x="239" y="649"/>
                  </a:cubicBezTo>
                  <a:cubicBezTo>
                    <a:pt x="239" y="649"/>
                    <a:pt x="239" y="649"/>
                    <a:pt x="239" y="649"/>
                  </a:cubicBezTo>
                  <a:cubicBezTo>
                    <a:pt x="240" y="650"/>
                    <a:pt x="240" y="651"/>
                    <a:pt x="240" y="652"/>
                  </a:cubicBezTo>
                  <a:cubicBezTo>
                    <a:pt x="240" y="652"/>
                    <a:pt x="240" y="653"/>
                    <a:pt x="240" y="654"/>
                  </a:cubicBezTo>
                  <a:cubicBezTo>
                    <a:pt x="245" y="681"/>
                    <a:pt x="275" y="796"/>
                    <a:pt x="421" y="822"/>
                  </a:cubicBezTo>
                  <a:cubicBezTo>
                    <a:pt x="421" y="822"/>
                    <a:pt x="474" y="830"/>
                    <a:pt x="532" y="812"/>
                  </a:cubicBezTo>
                  <a:cubicBezTo>
                    <a:pt x="526" y="749"/>
                    <a:pt x="526" y="749"/>
                    <a:pt x="526" y="749"/>
                  </a:cubicBezTo>
                  <a:cubicBezTo>
                    <a:pt x="499" y="805"/>
                    <a:pt x="499" y="805"/>
                    <a:pt x="499" y="805"/>
                  </a:cubicBezTo>
                  <a:cubicBezTo>
                    <a:pt x="499" y="805"/>
                    <a:pt x="461" y="773"/>
                    <a:pt x="512" y="655"/>
                  </a:cubicBezTo>
                  <a:cubicBezTo>
                    <a:pt x="552" y="562"/>
                    <a:pt x="591" y="518"/>
                    <a:pt x="663" y="503"/>
                  </a:cubicBezTo>
                  <a:cubicBezTo>
                    <a:pt x="621" y="477"/>
                    <a:pt x="593" y="431"/>
                    <a:pt x="593" y="378"/>
                  </a:cubicBezTo>
                  <a:cubicBezTo>
                    <a:pt x="593" y="297"/>
                    <a:pt x="658" y="232"/>
                    <a:pt x="739" y="232"/>
                  </a:cubicBezTo>
                  <a:cubicBezTo>
                    <a:pt x="819" y="232"/>
                    <a:pt x="885" y="297"/>
                    <a:pt x="885" y="378"/>
                  </a:cubicBezTo>
                  <a:cubicBezTo>
                    <a:pt x="885" y="435"/>
                    <a:pt x="852" y="484"/>
                    <a:pt x="804" y="508"/>
                  </a:cubicBezTo>
                  <a:cubicBezTo>
                    <a:pt x="883" y="505"/>
                    <a:pt x="927" y="607"/>
                    <a:pt x="946" y="712"/>
                  </a:cubicBezTo>
                  <a:cubicBezTo>
                    <a:pt x="965" y="714"/>
                    <a:pt x="986" y="711"/>
                    <a:pt x="1008" y="700"/>
                  </a:cubicBezTo>
                  <a:cubicBezTo>
                    <a:pt x="1008" y="700"/>
                    <a:pt x="1047" y="680"/>
                    <a:pt x="1054" y="620"/>
                  </a:cubicBezTo>
                  <a:cubicBezTo>
                    <a:pt x="1054" y="619"/>
                    <a:pt x="1054" y="618"/>
                    <a:pt x="1054" y="617"/>
                  </a:cubicBezTo>
                  <a:cubicBezTo>
                    <a:pt x="1070" y="622"/>
                    <a:pt x="1086" y="625"/>
                    <a:pt x="1104" y="625"/>
                  </a:cubicBezTo>
                  <a:cubicBezTo>
                    <a:pt x="1186" y="625"/>
                    <a:pt x="1254" y="558"/>
                    <a:pt x="1254" y="475"/>
                  </a:cubicBezTo>
                  <a:cubicBezTo>
                    <a:pt x="1254" y="393"/>
                    <a:pt x="1187" y="325"/>
                    <a:pt x="1104" y="325"/>
                  </a:cubicBezTo>
                  <a:close/>
                  <a:moveTo>
                    <a:pt x="236" y="593"/>
                  </a:moveTo>
                  <a:cubicBezTo>
                    <a:pt x="236" y="593"/>
                    <a:pt x="236" y="593"/>
                    <a:pt x="236" y="593"/>
                  </a:cubicBezTo>
                  <a:cubicBezTo>
                    <a:pt x="236" y="593"/>
                    <a:pt x="236" y="593"/>
                    <a:pt x="236" y="593"/>
                  </a:cubicBezTo>
                  <a:cubicBezTo>
                    <a:pt x="236" y="593"/>
                    <a:pt x="236" y="593"/>
                    <a:pt x="236" y="593"/>
                  </a:cubicBezTo>
                  <a:close/>
                  <a:moveTo>
                    <a:pt x="474" y="286"/>
                  </a:moveTo>
                  <a:cubicBezTo>
                    <a:pt x="474" y="286"/>
                    <a:pt x="474" y="286"/>
                    <a:pt x="474" y="286"/>
                  </a:cubicBezTo>
                  <a:cubicBezTo>
                    <a:pt x="474" y="286"/>
                    <a:pt x="474" y="286"/>
                    <a:pt x="474" y="287"/>
                  </a:cubicBezTo>
                  <a:cubicBezTo>
                    <a:pt x="474" y="286"/>
                    <a:pt x="474" y="286"/>
                    <a:pt x="474" y="286"/>
                  </a:cubicBezTo>
                  <a:close/>
                  <a:moveTo>
                    <a:pt x="571" y="506"/>
                  </a:moveTo>
                  <a:cubicBezTo>
                    <a:pt x="531" y="537"/>
                    <a:pt x="505" y="583"/>
                    <a:pt x="480" y="641"/>
                  </a:cubicBezTo>
                  <a:cubicBezTo>
                    <a:pt x="463" y="679"/>
                    <a:pt x="455" y="709"/>
                    <a:pt x="452" y="734"/>
                  </a:cubicBezTo>
                  <a:cubicBezTo>
                    <a:pt x="384" y="725"/>
                    <a:pt x="360" y="695"/>
                    <a:pt x="360" y="695"/>
                  </a:cubicBezTo>
                  <a:cubicBezTo>
                    <a:pt x="355" y="646"/>
                    <a:pt x="355" y="646"/>
                    <a:pt x="355" y="646"/>
                  </a:cubicBezTo>
                  <a:cubicBezTo>
                    <a:pt x="337" y="683"/>
                    <a:pt x="337" y="683"/>
                    <a:pt x="337" y="683"/>
                  </a:cubicBezTo>
                  <a:cubicBezTo>
                    <a:pt x="337" y="683"/>
                    <a:pt x="313" y="662"/>
                    <a:pt x="346" y="585"/>
                  </a:cubicBezTo>
                  <a:cubicBezTo>
                    <a:pt x="372" y="525"/>
                    <a:pt x="397" y="496"/>
                    <a:pt x="445" y="486"/>
                  </a:cubicBezTo>
                  <a:cubicBezTo>
                    <a:pt x="417" y="469"/>
                    <a:pt x="398" y="439"/>
                    <a:pt x="398" y="405"/>
                  </a:cubicBezTo>
                  <a:cubicBezTo>
                    <a:pt x="398" y="352"/>
                    <a:pt x="441" y="309"/>
                    <a:pt x="494" y="309"/>
                  </a:cubicBezTo>
                  <a:cubicBezTo>
                    <a:pt x="520" y="309"/>
                    <a:pt x="544" y="320"/>
                    <a:pt x="562" y="338"/>
                  </a:cubicBezTo>
                  <a:cubicBezTo>
                    <a:pt x="559" y="351"/>
                    <a:pt x="557" y="364"/>
                    <a:pt x="557" y="378"/>
                  </a:cubicBezTo>
                  <a:cubicBezTo>
                    <a:pt x="557" y="404"/>
                    <a:pt x="563" y="431"/>
                    <a:pt x="575" y="455"/>
                  </a:cubicBezTo>
                  <a:cubicBezTo>
                    <a:pt x="565" y="470"/>
                    <a:pt x="552" y="482"/>
                    <a:pt x="536" y="490"/>
                  </a:cubicBezTo>
                  <a:cubicBezTo>
                    <a:pt x="548" y="494"/>
                    <a:pt x="560" y="499"/>
                    <a:pt x="571" y="506"/>
                  </a:cubicBezTo>
                  <a:close/>
                  <a:moveTo>
                    <a:pt x="964" y="530"/>
                  </a:moveTo>
                  <a:cubicBezTo>
                    <a:pt x="964" y="529"/>
                    <a:pt x="964" y="529"/>
                    <a:pt x="964" y="529"/>
                  </a:cubicBezTo>
                  <a:cubicBezTo>
                    <a:pt x="964" y="530"/>
                    <a:pt x="964" y="530"/>
                    <a:pt x="965" y="530"/>
                  </a:cubicBezTo>
                  <a:cubicBezTo>
                    <a:pt x="964" y="530"/>
                    <a:pt x="964" y="530"/>
                    <a:pt x="964" y="53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Group 4"/>
          <p:cNvGrpSpPr>
            <a:grpSpLocks noChangeAspect="1"/>
          </p:cNvGrpSpPr>
          <p:nvPr/>
        </p:nvGrpSpPr>
        <p:grpSpPr bwMode="auto">
          <a:xfrm>
            <a:off x="6457890" y="5710180"/>
            <a:ext cx="536575" cy="349250"/>
            <a:chOff x="1585" y="3077"/>
            <a:chExt cx="338" cy="220"/>
          </a:xfrm>
        </p:grpSpPr>
        <p:sp>
          <p:nvSpPr>
            <p:cNvPr id="2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585" y="3077"/>
              <a:ext cx="338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"/>
            <p:cNvSpPr>
              <a:spLocks noEditPoints="1"/>
            </p:cNvSpPr>
            <p:nvPr/>
          </p:nvSpPr>
          <p:spPr bwMode="auto">
            <a:xfrm>
              <a:off x="1580" y="3071"/>
              <a:ext cx="343" cy="227"/>
            </a:xfrm>
            <a:custGeom>
              <a:avLst/>
              <a:gdLst>
                <a:gd name="T0" fmla="*/ 1104 w 1254"/>
                <a:gd name="T1" fmla="*/ 325 h 830"/>
                <a:gd name="T2" fmla="*/ 1051 w 1254"/>
                <a:gd name="T3" fmla="*/ 335 h 830"/>
                <a:gd name="T4" fmla="*/ 1048 w 1254"/>
                <a:gd name="T5" fmla="*/ 266 h 830"/>
                <a:gd name="T6" fmla="*/ 717 w 1254"/>
                <a:gd name="T7" fmla="*/ 26 h 830"/>
                <a:gd name="T8" fmla="*/ 506 w 1254"/>
                <a:gd name="T9" fmla="*/ 178 h 830"/>
                <a:gd name="T10" fmla="*/ 380 w 1254"/>
                <a:gd name="T11" fmla="*/ 113 h 830"/>
                <a:gd name="T12" fmla="*/ 179 w 1254"/>
                <a:gd name="T13" fmla="*/ 283 h 830"/>
                <a:gd name="T14" fmla="*/ 189 w 1254"/>
                <a:gd name="T15" fmla="*/ 361 h 830"/>
                <a:gd name="T16" fmla="*/ 189 w 1254"/>
                <a:gd name="T17" fmla="*/ 361 h 830"/>
                <a:gd name="T18" fmla="*/ 30 w 1254"/>
                <a:gd name="T19" fmla="*/ 458 h 830"/>
                <a:gd name="T20" fmla="*/ 118 w 1254"/>
                <a:gd name="T21" fmla="*/ 655 h 830"/>
                <a:gd name="T22" fmla="*/ 239 w 1254"/>
                <a:gd name="T23" fmla="*/ 649 h 830"/>
                <a:gd name="T24" fmla="*/ 239 w 1254"/>
                <a:gd name="T25" fmla="*/ 649 h 830"/>
                <a:gd name="T26" fmla="*/ 240 w 1254"/>
                <a:gd name="T27" fmla="*/ 652 h 830"/>
                <a:gd name="T28" fmla="*/ 240 w 1254"/>
                <a:gd name="T29" fmla="*/ 654 h 830"/>
                <a:gd name="T30" fmla="*/ 421 w 1254"/>
                <a:gd name="T31" fmla="*/ 822 h 830"/>
                <a:gd name="T32" fmla="*/ 532 w 1254"/>
                <a:gd name="T33" fmla="*/ 812 h 830"/>
                <a:gd name="T34" fmla="*/ 526 w 1254"/>
                <a:gd name="T35" fmla="*/ 749 h 830"/>
                <a:gd name="T36" fmla="*/ 499 w 1254"/>
                <a:gd name="T37" fmla="*/ 805 h 830"/>
                <a:gd name="T38" fmla="*/ 512 w 1254"/>
                <a:gd name="T39" fmla="*/ 655 h 830"/>
                <a:gd name="T40" fmla="*/ 663 w 1254"/>
                <a:gd name="T41" fmla="*/ 503 h 830"/>
                <a:gd name="T42" fmla="*/ 593 w 1254"/>
                <a:gd name="T43" fmla="*/ 378 h 830"/>
                <a:gd name="T44" fmla="*/ 739 w 1254"/>
                <a:gd name="T45" fmla="*/ 232 h 830"/>
                <a:gd name="T46" fmla="*/ 885 w 1254"/>
                <a:gd name="T47" fmla="*/ 378 h 830"/>
                <a:gd name="T48" fmla="*/ 804 w 1254"/>
                <a:gd name="T49" fmla="*/ 508 h 830"/>
                <a:gd name="T50" fmla="*/ 946 w 1254"/>
                <a:gd name="T51" fmla="*/ 712 h 830"/>
                <a:gd name="T52" fmla="*/ 1008 w 1254"/>
                <a:gd name="T53" fmla="*/ 700 h 830"/>
                <a:gd name="T54" fmla="*/ 1054 w 1254"/>
                <a:gd name="T55" fmla="*/ 620 h 830"/>
                <a:gd name="T56" fmla="*/ 1054 w 1254"/>
                <a:gd name="T57" fmla="*/ 617 h 830"/>
                <a:gd name="T58" fmla="*/ 1104 w 1254"/>
                <a:gd name="T59" fmla="*/ 625 h 830"/>
                <a:gd name="T60" fmla="*/ 1254 w 1254"/>
                <a:gd name="T61" fmla="*/ 475 h 830"/>
                <a:gd name="T62" fmla="*/ 1104 w 1254"/>
                <a:gd name="T63" fmla="*/ 325 h 830"/>
                <a:gd name="T64" fmla="*/ 236 w 1254"/>
                <a:gd name="T65" fmla="*/ 593 h 830"/>
                <a:gd name="T66" fmla="*/ 236 w 1254"/>
                <a:gd name="T67" fmla="*/ 593 h 830"/>
                <a:gd name="T68" fmla="*/ 236 w 1254"/>
                <a:gd name="T69" fmla="*/ 593 h 830"/>
                <a:gd name="T70" fmla="*/ 236 w 1254"/>
                <a:gd name="T71" fmla="*/ 593 h 830"/>
                <a:gd name="T72" fmla="*/ 474 w 1254"/>
                <a:gd name="T73" fmla="*/ 286 h 830"/>
                <a:gd name="T74" fmla="*/ 474 w 1254"/>
                <a:gd name="T75" fmla="*/ 286 h 830"/>
                <a:gd name="T76" fmla="*/ 474 w 1254"/>
                <a:gd name="T77" fmla="*/ 287 h 830"/>
                <a:gd name="T78" fmla="*/ 474 w 1254"/>
                <a:gd name="T79" fmla="*/ 286 h 830"/>
                <a:gd name="T80" fmla="*/ 571 w 1254"/>
                <a:gd name="T81" fmla="*/ 506 h 830"/>
                <a:gd name="T82" fmla="*/ 480 w 1254"/>
                <a:gd name="T83" fmla="*/ 641 h 830"/>
                <a:gd name="T84" fmla="*/ 452 w 1254"/>
                <a:gd name="T85" fmla="*/ 734 h 830"/>
                <a:gd name="T86" fmla="*/ 360 w 1254"/>
                <a:gd name="T87" fmla="*/ 695 h 830"/>
                <a:gd name="T88" fmla="*/ 355 w 1254"/>
                <a:gd name="T89" fmla="*/ 646 h 830"/>
                <a:gd name="T90" fmla="*/ 337 w 1254"/>
                <a:gd name="T91" fmla="*/ 683 h 830"/>
                <a:gd name="T92" fmla="*/ 346 w 1254"/>
                <a:gd name="T93" fmla="*/ 585 h 830"/>
                <a:gd name="T94" fmla="*/ 445 w 1254"/>
                <a:gd name="T95" fmla="*/ 486 h 830"/>
                <a:gd name="T96" fmla="*/ 398 w 1254"/>
                <a:gd name="T97" fmla="*/ 405 h 830"/>
                <a:gd name="T98" fmla="*/ 494 w 1254"/>
                <a:gd name="T99" fmla="*/ 309 h 830"/>
                <a:gd name="T100" fmla="*/ 562 w 1254"/>
                <a:gd name="T101" fmla="*/ 338 h 830"/>
                <a:gd name="T102" fmla="*/ 557 w 1254"/>
                <a:gd name="T103" fmla="*/ 378 h 830"/>
                <a:gd name="T104" fmla="*/ 575 w 1254"/>
                <a:gd name="T105" fmla="*/ 455 h 830"/>
                <a:gd name="T106" fmla="*/ 536 w 1254"/>
                <a:gd name="T107" fmla="*/ 490 h 830"/>
                <a:gd name="T108" fmla="*/ 571 w 1254"/>
                <a:gd name="T109" fmla="*/ 506 h 830"/>
                <a:gd name="T110" fmla="*/ 964 w 1254"/>
                <a:gd name="T111" fmla="*/ 530 h 830"/>
                <a:gd name="T112" fmla="*/ 964 w 1254"/>
                <a:gd name="T113" fmla="*/ 529 h 830"/>
                <a:gd name="T114" fmla="*/ 965 w 1254"/>
                <a:gd name="T115" fmla="*/ 530 h 830"/>
                <a:gd name="T116" fmla="*/ 964 w 1254"/>
                <a:gd name="T117" fmla="*/ 53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54" h="830">
                  <a:moveTo>
                    <a:pt x="1104" y="325"/>
                  </a:moveTo>
                  <a:cubicBezTo>
                    <a:pt x="1086" y="325"/>
                    <a:pt x="1068" y="329"/>
                    <a:pt x="1051" y="335"/>
                  </a:cubicBezTo>
                  <a:cubicBezTo>
                    <a:pt x="1053" y="312"/>
                    <a:pt x="1052" y="289"/>
                    <a:pt x="1048" y="266"/>
                  </a:cubicBezTo>
                  <a:cubicBezTo>
                    <a:pt x="1023" y="108"/>
                    <a:pt x="875" y="0"/>
                    <a:pt x="717" y="26"/>
                  </a:cubicBezTo>
                  <a:cubicBezTo>
                    <a:pt x="623" y="41"/>
                    <a:pt x="547" y="99"/>
                    <a:pt x="506" y="178"/>
                  </a:cubicBezTo>
                  <a:cubicBezTo>
                    <a:pt x="475" y="142"/>
                    <a:pt x="430" y="117"/>
                    <a:pt x="380" y="113"/>
                  </a:cubicBezTo>
                  <a:cubicBezTo>
                    <a:pt x="277" y="104"/>
                    <a:pt x="187" y="181"/>
                    <a:pt x="179" y="283"/>
                  </a:cubicBezTo>
                  <a:cubicBezTo>
                    <a:pt x="176" y="311"/>
                    <a:pt x="180" y="337"/>
                    <a:pt x="189" y="361"/>
                  </a:cubicBezTo>
                  <a:cubicBezTo>
                    <a:pt x="189" y="361"/>
                    <a:pt x="189" y="361"/>
                    <a:pt x="189" y="361"/>
                  </a:cubicBezTo>
                  <a:cubicBezTo>
                    <a:pt x="122" y="354"/>
                    <a:pt x="56" y="392"/>
                    <a:pt x="30" y="458"/>
                  </a:cubicBezTo>
                  <a:cubicBezTo>
                    <a:pt x="0" y="536"/>
                    <a:pt x="39" y="625"/>
                    <a:pt x="118" y="655"/>
                  </a:cubicBezTo>
                  <a:cubicBezTo>
                    <a:pt x="159" y="670"/>
                    <a:pt x="203" y="667"/>
                    <a:pt x="239" y="649"/>
                  </a:cubicBezTo>
                  <a:cubicBezTo>
                    <a:pt x="239" y="649"/>
                    <a:pt x="239" y="649"/>
                    <a:pt x="239" y="649"/>
                  </a:cubicBezTo>
                  <a:cubicBezTo>
                    <a:pt x="240" y="650"/>
                    <a:pt x="240" y="651"/>
                    <a:pt x="240" y="652"/>
                  </a:cubicBezTo>
                  <a:cubicBezTo>
                    <a:pt x="240" y="652"/>
                    <a:pt x="240" y="653"/>
                    <a:pt x="240" y="654"/>
                  </a:cubicBezTo>
                  <a:cubicBezTo>
                    <a:pt x="245" y="681"/>
                    <a:pt x="275" y="796"/>
                    <a:pt x="421" y="822"/>
                  </a:cubicBezTo>
                  <a:cubicBezTo>
                    <a:pt x="421" y="822"/>
                    <a:pt x="474" y="830"/>
                    <a:pt x="532" y="812"/>
                  </a:cubicBezTo>
                  <a:cubicBezTo>
                    <a:pt x="526" y="749"/>
                    <a:pt x="526" y="749"/>
                    <a:pt x="526" y="749"/>
                  </a:cubicBezTo>
                  <a:cubicBezTo>
                    <a:pt x="499" y="805"/>
                    <a:pt x="499" y="805"/>
                    <a:pt x="499" y="805"/>
                  </a:cubicBezTo>
                  <a:cubicBezTo>
                    <a:pt x="499" y="805"/>
                    <a:pt x="461" y="773"/>
                    <a:pt x="512" y="655"/>
                  </a:cubicBezTo>
                  <a:cubicBezTo>
                    <a:pt x="552" y="562"/>
                    <a:pt x="591" y="518"/>
                    <a:pt x="663" y="503"/>
                  </a:cubicBezTo>
                  <a:cubicBezTo>
                    <a:pt x="621" y="477"/>
                    <a:pt x="593" y="431"/>
                    <a:pt x="593" y="378"/>
                  </a:cubicBezTo>
                  <a:cubicBezTo>
                    <a:pt x="593" y="297"/>
                    <a:pt x="658" y="232"/>
                    <a:pt x="739" y="232"/>
                  </a:cubicBezTo>
                  <a:cubicBezTo>
                    <a:pt x="819" y="232"/>
                    <a:pt x="885" y="297"/>
                    <a:pt x="885" y="378"/>
                  </a:cubicBezTo>
                  <a:cubicBezTo>
                    <a:pt x="885" y="435"/>
                    <a:pt x="852" y="484"/>
                    <a:pt x="804" y="508"/>
                  </a:cubicBezTo>
                  <a:cubicBezTo>
                    <a:pt x="883" y="505"/>
                    <a:pt x="927" y="607"/>
                    <a:pt x="946" y="712"/>
                  </a:cubicBezTo>
                  <a:cubicBezTo>
                    <a:pt x="965" y="714"/>
                    <a:pt x="986" y="711"/>
                    <a:pt x="1008" y="700"/>
                  </a:cubicBezTo>
                  <a:cubicBezTo>
                    <a:pt x="1008" y="700"/>
                    <a:pt x="1047" y="680"/>
                    <a:pt x="1054" y="620"/>
                  </a:cubicBezTo>
                  <a:cubicBezTo>
                    <a:pt x="1054" y="619"/>
                    <a:pt x="1054" y="618"/>
                    <a:pt x="1054" y="617"/>
                  </a:cubicBezTo>
                  <a:cubicBezTo>
                    <a:pt x="1070" y="622"/>
                    <a:pt x="1086" y="625"/>
                    <a:pt x="1104" y="625"/>
                  </a:cubicBezTo>
                  <a:cubicBezTo>
                    <a:pt x="1186" y="625"/>
                    <a:pt x="1254" y="558"/>
                    <a:pt x="1254" y="475"/>
                  </a:cubicBezTo>
                  <a:cubicBezTo>
                    <a:pt x="1254" y="393"/>
                    <a:pt x="1187" y="325"/>
                    <a:pt x="1104" y="325"/>
                  </a:cubicBezTo>
                  <a:close/>
                  <a:moveTo>
                    <a:pt x="236" y="593"/>
                  </a:moveTo>
                  <a:cubicBezTo>
                    <a:pt x="236" y="593"/>
                    <a:pt x="236" y="593"/>
                    <a:pt x="236" y="593"/>
                  </a:cubicBezTo>
                  <a:cubicBezTo>
                    <a:pt x="236" y="593"/>
                    <a:pt x="236" y="593"/>
                    <a:pt x="236" y="593"/>
                  </a:cubicBezTo>
                  <a:cubicBezTo>
                    <a:pt x="236" y="593"/>
                    <a:pt x="236" y="593"/>
                    <a:pt x="236" y="593"/>
                  </a:cubicBezTo>
                  <a:close/>
                  <a:moveTo>
                    <a:pt x="474" y="286"/>
                  </a:moveTo>
                  <a:cubicBezTo>
                    <a:pt x="474" y="286"/>
                    <a:pt x="474" y="286"/>
                    <a:pt x="474" y="286"/>
                  </a:cubicBezTo>
                  <a:cubicBezTo>
                    <a:pt x="474" y="286"/>
                    <a:pt x="474" y="286"/>
                    <a:pt x="474" y="287"/>
                  </a:cubicBezTo>
                  <a:cubicBezTo>
                    <a:pt x="474" y="286"/>
                    <a:pt x="474" y="286"/>
                    <a:pt x="474" y="286"/>
                  </a:cubicBezTo>
                  <a:close/>
                  <a:moveTo>
                    <a:pt x="571" y="506"/>
                  </a:moveTo>
                  <a:cubicBezTo>
                    <a:pt x="531" y="537"/>
                    <a:pt x="505" y="583"/>
                    <a:pt x="480" y="641"/>
                  </a:cubicBezTo>
                  <a:cubicBezTo>
                    <a:pt x="463" y="679"/>
                    <a:pt x="455" y="709"/>
                    <a:pt x="452" y="734"/>
                  </a:cubicBezTo>
                  <a:cubicBezTo>
                    <a:pt x="384" y="725"/>
                    <a:pt x="360" y="695"/>
                    <a:pt x="360" y="695"/>
                  </a:cubicBezTo>
                  <a:cubicBezTo>
                    <a:pt x="355" y="646"/>
                    <a:pt x="355" y="646"/>
                    <a:pt x="355" y="646"/>
                  </a:cubicBezTo>
                  <a:cubicBezTo>
                    <a:pt x="337" y="683"/>
                    <a:pt x="337" y="683"/>
                    <a:pt x="337" y="683"/>
                  </a:cubicBezTo>
                  <a:cubicBezTo>
                    <a:pt x="337" y="683"/>
                    <a:pt x="313" y="662"/>
                    <a:pt x="346" y="585"/>
                  </a:cubicBezTo>
                  <a:cubicBezTo>
                    <a:pt x="372" y="525"/>
                    <a:pt x="397" y="496"/>
                    <a:pt x="445" y="486"/>
                  </a:cubicBezTo>
                  <a:cubicBezTo>
                    <a:pt x="417" y="469"/>
                    <a:pt x="398" y="439"/>
                    <a:pt x="398" y="405"/>
                  </a:cubicBezTo>
                  <a:cubicBezTo>
                    <a:pt x="398" y="352"/>
                    <a:pt x="441" y="309"/>
                    <a:pt x="494" y="309"/>
                  </a:cubicBezTo>
                  <a:cubicBezTo>
                    <a:pt x="520" y="309"/>
                    <a:pt x="544" y="320"/>
                    <a:pt x="562" y="338"/>
                  </a:cubicBezTo>
                  <a:cubicBezTo>
                    <a:pt x="559" y="351"/>
                    <a:pt x="557" y="364"/>
                    <a:pt x="557" y="378"/>
                  </a:cubicBezTo>
                  <a:cubicBezTo>
                    <a:pt x="557" y="404"/>
                    <a:pt x="563" y="431"/>
                    <a:pt x="575" y="455"/>
                  </a:cubicBezTo>
                  <a:cubicBezTo>
                    <a:pt x="565" y="470"/>
                    <a:pt x="552" y="482"/>
                    <a:pt x="536" y="490"/>
                  </a:cubicBezTo>
                  <a:cubicBezTo>
                    <a:pt x="548" y="494"/>
                    <a:pt x="560" y="499"/>
                    <a:pt x="571" y="506"/>
                  </a:cubicBezTo>
                  <a:close/>
                  <a:moveTo>
                    <a:pt x="964" y="530"/>
                  </a:moveTo>
                  <a:cubicBezTo>
                    <a:pt x="964" y="529"/>
                    <a:pt x="964" y="529"/>
                    <a:pt x="964" y="529"/>
                  </a:cubicBezTo>
                  <a:cubicBezTo>
                    <a:pt x="964" y="530"/>
                    <a:pt x="964" y="530"/>
                    <a:pt x="965" y="530"/>
                  </a:cubicBezTo>
                  <a:cubicBezTo>
                    <a:pt x="964" y="530"/>
                    <a:pt x="964" y="530"/>
                    <a:pt x="964" y="530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2797" y="3714955"/>
            <a:ext cx="929017" cy="683101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2865" y="3601989"/>
            <a:ext cx="962576" cy="83312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7798"/>
          <a:stretch/>
        </p:blipFill>
        <p:spPr>
          <a:xfrm>
            <a:off x="1644994" y="1759122"/>
            <a:ext cx="1366746" cy="79354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7209" y="3589889"/>
            <a:ext cx="1028700" cy="8128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1252" y="1690688"/>
            <a:ext cx="1028700" cy="812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68276" y="5474291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支持微信支付多种支付方式</a:t>
            </a:r>
            <a:endParaRPr kumimoji="1" lang="zh-CN" altLang="en-US" sz="28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19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利用小程序提升客户体验</a:t>
            </a:r>
            <a:endParaRPr kumimoji="1"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626248" y="1600999"/>
            <a:ext cx="2766657" cy="4667453"/>
            <a:chOff x="626248" y="1600999"/>
            <a:chExt cx="2766657" cy="466745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626248" y="1600999"/>
              <a:ext cx="2766657" cy="466745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8200" y="1950715"/>
              <a:ext cx="2360967" cy="3968824"/>
            </a:xfrm>
            <a:prstGeom prst="rect">
              <a:avLst/>
            </a:prstGeom>
          </p:spPr>
        </p:pic>
      </p:grpSp>
      <p:grpSp>
        <p:nvGrpSpPr>
          <p:cNvPr id="9" name="组 8"/>
          <p:cNvGrpSpPr/>
          <p:nvPr/>
        </p:nvGrpSpPr>
        <p:grpSpPr>
          <a:xfrm>
            <a:off x="3793222" y="1600999"/>
            <a:ext cx="2766657" cy="4667453"/>
            <a:chOff x="3793222" y="1600999"/>
            <a:chExt cx="2766657" cy="466745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3793222" y="1600999"/>
              <a:ext cx="2766657" cy="466745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4521" y="1950714"/>
              <a:ext cx="2360967" cy="3968824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6960196" y="3934725"/>
            <a:ext cx="4801314" cy="1656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快速搭建客群分流应用</a:t>
            </a:r>
            <a:endParaRPr kumimoji="1" lang="en-US" altLang="zh-CN" sz="3600" b="1" dirty="0" smtClean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为客户提供更流畅体验</a:t>
            </a:r>
            <a:endParaRPr kumimoji="1" lang="en-US" altLang="zh-CN" sz="3600" b="1" dirty="0" smtClean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196" y="1747050"/>
            <a:ext cx="1882895" cy="188652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0853" y="1690688"/>
            <a:ext cx="1875985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986" y="338854"/>
            <a:ext cx="10927080" cy="1325563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冠德全面综合和更深利用微信能力</a:t>
            </a:r>
            <a:endParaRPr kumimoji="1" lang="zh-CN" altLang="en-US" dirty="0"/>
          </a:p>
        </p:txBody>
      </p:sp>
      <p:grpSp>
        <p:nvGrpSpPr>
          <p:cNvPr id="25" name="组 24"/>
          <p:cNvGrpSpPr/>
          <p:nvPr/>
        </p:nvGrpSpPr>
        <p:grpSpPr>
          <a:xfrm>
            <a:off x="8093708" y="4284261"/>
            <a:ext cx="1107996" cy="1890024"/>
            <a:chOff x="584420" y="1802994"/>
            <a:chExt cx="2409568" cy="4127157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584420" y="1802994"/>
              <a:ext cx="2409568" cy="4127157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4791" y="2093188"/>
              <a:ext cx="2041561" cy="353037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5933440" y="410646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开放平台</a:t>
            </a:r>
            <a:endParaRPr kumimoji="1" lang="zh-CN" altLang="en-US" sz="32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77801" y="4810309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接入微信登录及微信支付</a:t>
            </a:r>
            <a:endParaRPr kumimoji="1" lang="zh-CN" altLang="en-US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2976114" y="4158124"/>
            <a:ext cx="1132236" cy="1916811"/>
            <a:chOff x="8930194" y="1359208"/>
            <a:chExt cx="2618655" cy="4455223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8930194" y="1359208"/>
              <a:ext cx="2618655" cy="4455223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30553" y="1690688"/>
              <a:ext cx="2250141" cy="3822606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711533" y="415300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微信卡包</a:t>
            </a:r>
            <a:endParaRPr kumimoji="1" lang="zh-CN" altLang="en-US" sz="32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9378450" y="1616301"/>
            <a:ext cx="1275993" cy="2117313"/>
            <a:chOff x="3620875" y="1472332"/>
            <a:chExt cx="2977378" cy="4940499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3620875" y="1472332"/>
              <a:ext cx="2977378" cy="494049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34223" y="1827215"/>
              <a:ext cx="2550681" cy="4230731"/>
            </a:xfrm>
            <a:prstGeom prst="rect">
              <a:avLst/>
            </a:prstGeom>
          </p:spPr>
        </p:pic>
      </p:grpSp>
      <p:grpSp>
        <p:nvGrpSpPr>
          <p:cNvPr id="30" name="组 29"/>
          <p:cNvGrpSpPr/>
          <p:nvPr/>
        </p:nvGrpSpPr>
        <p:grpSpPr>
          <a:xfrm>
            <a:off x="4284347" y="4112038"/>
            <a:ext cx="1147390" cy="1952101"/>
            <a:chOff x="5927845" y="1990650"/>
            <a:chExt cx="2618655" cy="4455223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5927845" y="1990650"/>
              <a:ext cx="2618655" cy="4455223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22894" y="2319817"/>
              <a:ext cx="2254624" cy="3823781"/>
            </a:xfrm>
            <a:prstGeom prst="rect">
              <a:avLst/>
            </a:prstGeom>
          </p:spPr>
        </p:pic>
      </p:grp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0113" y="1996679"/>
            <a:ext cx="1111384" cy="66999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9177" y="2745830"/>
            <a:ext cx="1118325" cy="670995"/>
          </a:xfrm>
          <a:prstGeom prst="rect">
            <a:avLst/>
          </a:prstGeom>
        </p:spPr>
      </p:pic>
      <p:grpSp>
        <p:nvGrpSpPr>
          <p:cNvPr id="35" name="组 34"/>
          <p:cNvGrpSpPr/>
          <p:nvPr/>
        </p:nvGrpSpPr>
        <p:grpSpPr>
          <a:xfrm>
            <a:off x="3041163" y="1945155"/>
            <a:ext cx="972569" cy="1650174"/>
            <a:chOff x="1213726" y="1501691"/>
            <a:chExt cx="2913105" cy="4814889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1213726" y="1501691"/>
              <a:ext cx="2913105" cy="4814889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2224" y="1828800"/>
              <a:ext cx="2473863" cy="4130105"/>
            </a:xfrm>
            <a:prstGeom prst="rect">
              <a:avLst/>
            </a:prstGeom>
          </p:spPr>
        </p:pic>
      </p:grpSp>
      <p:grpSp>
        <p:nvGrpSpPr>
          <p:cNvPr id="38" name="组 37"/>
          <p:cNvGrpSpPr/>
          <p:nvPr/>
        </p:nvGrpSpPr>
        <p:grpSpPr>
          <a:xfrm>
            <a:off x="7948377" y="1652768"/>
            <a:ext cx="1214684" cy="2001486"/>
            <a:chOff x="538939" y="1484364"/>
            <a:chExt cx="2977378" cy="4764505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0627" t="10967" r="11093" b="11183"/>
            <a:stretch/>
          </p:blipFill>
          <p:spPr>
            <a:xfrm>
              <a:off x="538939" y="1484364"/>
              <a:ext cx="2977378" cy="4764505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7164" y="1826605"/>
              <a:ext cx="2524991" cy="4080021"/>
            </a:xfrm>
            <a:prstGeom prst="rect">
              <a:avLst/>
            </a:prstGeom>
          </p:spPr>
        </p:pic>
      </p:grpSp>
      <p:pic>
        <p:nvPicPr>
          <p:cNvPr id="41" name="图片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505" y="4284261"/>
            <a:ext cx="1015782" cy="180583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50986" y="159059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公众平台</a:t>
            </a:r>
            <a:endParaRPr kumimoji="1" lang="zh-CN" altLang="en-US" sz="32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042386" y="165276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微信支付</a:t>
            </a:r>
            <a:endParaRPr kumimoji="1" lang="zh-CN" altLang="en-US" sz="32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711533" y="2264321"/>
            <a:ext cx="1715419" cy="0"/>
          </a:xfrm>
          <a:prstGeom prst="line">
            <a:avLst/>
          </a:prstGeom>
          <a:ln w="28575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/>
          <p:nvPr/>
        </p:nvCxnSpPr>
        <p:spPr>
          <a:xfrm>
            <a:off x="838200" y="4751794"/>
            <a:ext cx="1715419" cy="0"/>
          </a:xfrm>
          <a:prstGeom prst="line">
            <a:avLst/>
          </a:prstGeom>
          <a:ln w="28575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/>
          <p:nvPr/>
        </p:nvCxnSpPr>
        <p:spPr>
          <a:xfrm>
            <a:off x="6044162" y="4713759"/>
            <a:ext cx="1715419" cy="0"/>
          </a:xfrm>
          <a:prstGeom prst="line">
            <a:avLst/>
          </a:prstGeom>
          <a:ln w="28575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6044162" y="2264321"/>
            <a:ext cx="1715419" cy="0"/>
          </a:xfrm>
          <a:prstGeom prst="line">
            <a:avLst/>
          </a:prstGeom>
          <a:ln w="28575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987871" y="2368265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扩展微信支付功能如红包营销</a:t>
            </a:r>
            <a:endParaRPr kumimoji="1" lang="zh-CN" altLang="en-US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25049" y="4864012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会员卡、优惠券、</a:t>
            </a:r>
            <a:r>
              <a:rPr kumimoji="1" lang="zh-CN" altLang="en-US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电子发票对接</a:t>
            </a:r>
            <a:endParaRPr kumimoji="1" lang="zh-CN" altLang="en-US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06183" y="2281700"/>
            <a:ext cx="1799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利用开放</a:t>
            </a:r>
            <a:r>
              <a:rPr kumimoji="1" lang="en-US" altLang="zh-CN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，行业深度定制</a:t>
            </a:r>
            <a:endParaRPr kumimoji="1" lang="zh-CN" altLang="en-US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3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9.30</a:t>
            </a:r>
            <a:r>
              <a:rPr kumimoji="1" lang="zh-CN" altLang="en-US" dirty="0"/>
              <a:t>双</a:t>
            </a:r>
            <a:r>
              <a:rPr kumimoji="1" lang="zh-CN" altLang="en-US" dirty="0" smtClean="0"/>
              <a:t>节加油</a:t>
            </a:r>
            <a:r>
              <a:rPr kumimoji="1" lang="zh-CN" altLang="en-US" dirty="0"/>
              <a:t>量</a:t>
            </a:r>
            <a:r>
              <a:rPr kumimoji="1" lang="zh-CN" altLang="en-US" dirty="0" smtClean="0"/>
              <a:t>翻番油站</a:t>
            </a:r>
            <a:r>
              <a:rPr kumimoji="1" lang="zh-CN" altLang="en-US" dirty="0"/>
              <a:t>秩序井然、有条不紊</a:t>
            </a:r>
          </a:p>
        </p:txBody>
      </p:sp>
      <p:grpSp>
        <p:nvGrpSpPr>
          <p:cNvPr id="8" name="组 7"/>
          <p:cNvGrpSpPr/>
          <p:nvPr/>
        </p:nvGrpSpPr>
        <p:grpSpPr>
          <a:xfrm>
            <a:off x="636882" y="1996148"/>
            <a:ext cx="6073408" cy="3492116"/>
            <a:chOff x="552475" y="1872662"/>
            <a:chExt cx="6250107" cy="3615602"/>
          </a:xfrm>
        </p:grpSpPr>
        <p:sp>
          <p:nvSpPr>
            <p:cNvPr id="5" name="矩形 4"/>
            <p:cNvSpPr/>
            <p:nvPr/>
          </p:nvSpPr>
          <p:spPr>
            <a:xfrm>
              <a:off x="552475" y="1872662"/>
              <a:ext cx="6250107" cy="3615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3" name="内容占位符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946" y="1996148"/>
              <a:ext cx="5988675" cy="3368630"/>
            </a:xfrm>
            <a:prstGeom prst="rect">
              <a:avLst/>
            </a:prstGeom>
          </p:spPr>
        </p:pic>
      </p:grpSp>
      <p:grpSp>
        <p:nvGrpSpPr>
          <p:cNvPr id="7" name="组 6"/>
          <p:cNvGrpSpPr/>
          <p:nvPr/>
        </p:nvGrpSpPr>
        <p:grpSpPr>
          <a:xfrm>
            <a:off x="6994416" y="1996148"/>
            <a:ext cx="4597363" cy="3492116"/>
            <a:chOff x="7135091" y="1872662"/>
            <a:chExt cx="4729807" cy="3615602"/>
          </a:xfrm>
        </p:grpSpPr>
        <p:sp>
          <p:nvSpPr>
            <p:cNvPr id="6" name="矩形 5"/>
            <p:cNvSpPr/>
            <p:nvPr/>
          </p:nvSpPr>
          <p:spPr>
            <a:xfrm>
              <a:off x="7135091" y="1872662"/>
              <a:ext cx="4729807" cy="3615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91205" y="1996148"/>
              <a:ext cx="4406240" cy="3368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71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94619" y="3589226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基于车牌识别的</a:t>
            </a:r>
            <a:r>
              <a:rPr kumimoji="1" lang="zh-CN" altLang="en-US" sz="4800" b="1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新型加油体验</a:t>
            </a:r>
            <a:endParaRPr kumimoji="1" lang="zh-CN" altLang="en-US" sz="48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4493" y="3556769"/>
            <a:ext cx="3594100" cy="3594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10032" y="236031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4913A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联合打造</a:t>
            </a:r>
            <a:endParaRPr kumimoji="1" lang="zh-CN" altLang="en-US" sz="4800" b="1" dirty="0">
              <a:solidFill>
                <a:srgbClr val="04913A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93" y="921007"/>
            <a:ext cx="44831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椭圆 46"/>
          <p:cNvSpPr/>
          <p:nvPr/>
        </p:nvSpPr>
        <p:spPr>
          <a:xfrm>
            <a:off x="3238200" y="825500"/>
            <a:ext cx="5383125" cy="5383125"/>
          </a:xfrm>
          <a:prstGeom prst="ellipse">
            <a:avLst/>
          </a:prstGeom>
          <a:noFill/>
          <a:ln w="38100">
            <a:solidFill>
              <a:srgbClr val="04913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675320" y="205549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电子发票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00562" y="14347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纸质发票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13554" y="3153039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手动支付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95154" y="3202417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>
                <a:latin typeface="Microsoft YaHei" charset="-122"/>
                <a:ea typeface="Microsoft YaHei" charset="-122"/>
                <a:cs typeface="Microsoft YaHei" charset="-122"/>
              </a:rPr>
              <a:t>自动代扣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95402" y="1188998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扫码识别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43520" y="2064638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车牌识别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25777" y="4172542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实时互动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188768" y="5425283"/>
            <a:ext cx="164846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人工提示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624666" y="41912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自动下单</a:t>
            </a:r>
            <a:endParaRPr kumimoji="1" lang="en-US" altLang="zh-CN" sz="2400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76228" y="32024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Microsoft YaHei" charset="-122"/>
                <a:ea typeface="Microsoft YaHei" charset="-122"/>
                <a:cs typeface="Microsoft YaHei" charset="-122"/>
              </a:rPr>
              <a:t>油机连动</a:t>
            </a:r>
            <a:endParaRPr kumimoji="1" lang="zh-CN" altLang="en-US" sz="24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6400" y="31839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手工操作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43671" y="2394634"/>
            <a:ext cx="2275026" cy="2275026"/>
          </a:xfrm>
          <a:prstGeom prst="ellipse">
            <a:avLst/>
          </a:prstGeom>
          <a:solidFill>
            <a:srgbClr val="FFC000"/>
          </a:solidFill>
          <a:ln w="38100">
            <a:solidFill>
              <a:srgbClr val="0491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基于车牌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自动支付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9" name="直线连接符 18"/>
          <p:cNvCxnSpPr/>
          <p:nvPr/>
        </p:nvCxnSpPr>
        <p:spPr>
          <a:xfrm>
            <a:off x="995402" y="1691522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>
            <a:off x="3820853" y="2530437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2335431" y="1691522"/>
            <a:ext cx="1490881" cy="849678"/>
          </a:xfrm>
          <a:prstGeom prst="straightConnector1">
            <a:avLst/>
          </a:prstGeom>
          <a:ln w="38100">
            <a:solidFill>
              <a:srgbClr val="04913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3384534" y="3697403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 flipV="1">
            <a:off x="406400" y="3697403"/>
            <a:ext cx="2978134" cy="27476"/>
          </a:xfrm>
          <a:prstGeom prst="straightConnector1">
            <a:avLst/>
          </a:prstGeom>
          <a:ln w="38100">
            <a:solidFill>
              <a:srgbClr val="04913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/>
          <p:cNvCxnSpPr/>
          <p:nvPr/>
        </p:nvCxnSpPr>
        <p:spPr>
          <a:xfrm>
            <a:off x="1033502" y="6211353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/>
          <p:cNvCxnSpPr/>
          <p:nvPr/>
        </p:nvCxnSpPr>
        <p:spPr>
          <a:xfrm>
            <a:off x="3799191" y="4683711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V="1">
            <a:off x="2373531" y="4683711"/>
            <a:ext cx="1421922" cy="1527644"/>
          </a:xfrm>
          <a:prstGeom prst="straightConnector1">
            <a:avLst/>
          </a:prstGeom>
          <a:ln w="38100">
            <a:solidFill>
              <a:srgbClr val="04913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973098" y="565611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人工下单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6931462" y="2542105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7173425" y="3651856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6888224" y="4699567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 flipH="1">
            <a:off x="8340720" y="1876188"/>
            <a:ext cx="1730896" cy="665012"/>
          </a:xfrm>
          <a:prstGeom prst="straightConnector1">
            <a:avLst/>
          </a:prstGeom>
          <a:ln w="38100">
            <a:solidFill>
              <a:srgbClr val="04913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/>
          <p:nvPr/>
        </p:nvCxnSpPr>
        <p:spPr>
          <a:xfrm>
            <a:off x="10083800" y="5957332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/>
          <p:nvPr/>
        </p:nvCxnSpPr>
        <p:spPr>
          <a:xfrm flipH="1" flipV="1">
            <a:off x="8253653" y="4683711"/>
            <a:ext cx="1830148" cy="1273621"/>
          </a:xfrm>
          <a:prstGeom prst="straightConnector1">
            <a:avLst/>
          </a:prstGeom>
          <a:ln w="38100">
            <a:solidFill>
              <a:srgbClr val="04913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/>
          <p:cNvCxnSpPr/>
          <p:nvPr/>
        </p:nvCxnSpPr>
        <p:spPr>
          <a:xfrm>
            <a:off x="10071615" y="1876188"/>
            <a:ext cx="1340029" cy="0"/>
          </a:xfrm>
          <a:prstGeom prst="line">
            <a:avLst/>
          </a:prstGeom>
          <a:ln w="3810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H="1">
            <a:off x="8642340" y="3645601"/>
            <a:ext cx="2650163" cy="0"/>
          </a:xfrm>
          <a:prstGeom prst="straightConnector1">
            <a:avLst/>
          </a:prstGeom>
          <a:ln w="38100">
            <a:solidFill>
              <a:srgbClr val="04913A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/>
          <p:nvPr/>
        </p:nvCxnSpPr>
        <p:spPr>
          <a:xfrm>
            <a:off x="673101" y="1729285"/>
            <a:ext cx="1662330" cy="0"/>
          </a:xfrm>
          <a:prstGeom prst="line">
            <a:avLst/>
          </a:prstGeom>
          <a:ln w="5715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连接符 63"/>
          <p:cNvCxnSpPr/>
          <p:nvPr/>
        </p:nvCxnSpPr>
        <p:spPr>
          <a:xfrm>
            <a:off x="314117" y="3750085"/>
            <a:ext cx="1648466" cy="0"/>
          </a:xfrm>
          <a:prstGeom prst="line">
            <a:avLst/>
          </a:prstGeom>
          <a:ln w="5715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>
            <a:off x="725065" y="6246837"/>
            <a:ext cx="1648466" cy="0"/>
          </a:xfrm>
          <a:prstGeom prst="line">
            <a:avLst/>
          </a:prstGeom>
          <a:ln w="5715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连接符 66"/>
          <p:cNvCxnSpPr/>
          <p:nvPr/>
        </p:nvCxnSpPr>
        <p:spPr>
          <a:xfrm>
            <a:off x="10188768" y="6010002"/>
            <a:ext cx="1648466" cy="0"/>
          </a:xfrm>
          <a:prstGeom prst="line">
            <a:avLst/>
          </a:prstGeom>
          <a:ln w="5715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/>
          <p:cNvCxnSpPr/>
          <p:nvPr/>
        </p:nvCxnSpPr>
        <p:spPr>
          <a:xfrm>
            <a:off x="10188768" y="3697403"/>
            <a:ext cx="1648466" cy="0"/>
          </a:xfrm>
          <a:prstGeom prst="line">
            <a:avLst/>
          </a:prstGeom>
          <a:ln w="5715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/>
          <p:nvPr/>
        </p:nvCxnSpPr>
        <p:spPr>
          <a:xfrm>
            <a:off x="10188768" y="1917721"/>
            <a:ext cx="1648466" cy="0"/>
          </a:xfrm>
          <a:prstGeom prst="line">
            <a:avLst/>
          </a:prstGeom>
          <a:ln w="57150">
            <a:solidFill>
              <a:srgbClr val="0491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04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4794</TotalTime>
  <Words>998</Words>
  <Application>Microsoft Macintosh PowerPoint</Application>
  <PresentationFormat>宽屏</PresentationFormat>
  <Paragraphs>104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Calibri</vt:lpstr>
      <vt:lpstr>Calibri Light</vt:lpstr>
      <vt:lpstr>DengXian</vt:lpstr>
      <vt:lpstr>Microsoft YaHei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利用微信支付让结算更为高效，客户体验更佳</vt:lpstr>
      <vt:lpstr>利用小程序提升客户体验</vt:lpstr>
      <vt:lpstr>冠德全面综合和更深利用微信能力</vt:lpstr>
      <vt:lpstr>9.30双节加油量翻番油站秩序井然、有条不紊</vt:lpstr>
      <vt:lpstr>PowerPoint 演示文稿</vt:lpstr>
      <vt:lpstr>PowerPoint 演示文稿</vt:lpstr>
      <vt:lpstr>自动支付应用效果</vt:lpstr>
      <vt:lpstr>进一步深挖大数据能力，让智慧油站更智慧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Microsoft Office 用户</cp:lastModifiedBy>
  <cp:revision>131</cp:revision>
  <cp:lastPrinted>2017-11-16T05:18:46Z</cp:lastPrinted>
  <dcterms:created xsi:type="dcterms:W3CDTF">2017-11-14T11:09:58Z</dcterms:created>
  <dcterms:modified xsi:type="dcterms:W3CDTF">2017-12-12T03:00:07Z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